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90" r:id="rId5"/>
    <p:sldId id="260" r:id="rId6"/>
    <p:sldId id="261" r:id="rId7"/>
    <p:sldId id="262" r:id="rId8"/>
    <p:sldId id="298" r:id="rId9"/>
    <p:sldId id="263" r:id="rId10"/>
    <p:sldId id="264" r:id="rId11"/>
    <p:sldId id="265" r:id="rId12"/>
    <p:sldId id="291" r:id="rId13"/>
    <p:sldId id="266" r:id="rId14"/>
    <p:sldId id="267" r:id="rId15"/>
    <p:sldId id="297" r:id="rId16"/>
    <p:sldId id="271" r:id="rId17"/>
    <p:sldId id="273" r:id="rId18"/>
    <p:sldId id="292" r:id="rId19"/>
    <p:sldId id="276" r:id="rId20"/>
    <p:sldId id="274" r:id="rId21"/>
    <p:sldId id="275" r:id="rId22"/>
    <p:sldId id="299" r:id="rId23"/>
    <p:sldId id="294" r:id="rId24"/>
    <p:sldId id="300" r:id="rId25"/>
    <p:sldId id="304" r:id="rId26"/>
    <p:sldId id="305" r:id="rId27"/>
    <p:sldId id="293" r:id="rId28"/>
    <p:sldId id="284" r:id="rId29"/>
    <p:sldId id="287" r:id="rId30"/>
    <p:sldId id="288" r:id="rId31"/>
    <p:sldId id="289" r:id="rId32"/>
  </p:sldIdLst>
  <p:sldSz cx="18288000" cy="10287000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DM Sans" pitchFamily="2" charset="0"/>
      <p:regular r:id="rId35"/>
      <p:bold r:id="rId36"/>
      <p:italic r:id="rId37"/>
      <p:boldItalic r:id="rId38"/>
    </p:embeddedFont>
    <p:embeddedFont>
      <p:font typeface="DM Sans Bold" pitchFamily="2" charset="0"/>
      <p:regular r:id="rId39"/>
      <p:bold r:id="rId40"/>
    </p:embeddedFont>
    <p:embeddedFont>
      <p:font typeface="Montserrat Classic Bold" panose="020B0604020202020204" charset="0"/>
      <p:regular r:id="rId41"/>
    </p:embeddedFont>
    <p:embeddedFont>
      <p:font typeface="Oswald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008" userDrawn="1">
          <p15:clr>
            <a:srgbClr val="A4A3A4"/>
          </p15:clr>
        </p15:guide>
        <p15:guide id="4" pos="5520" userDrawn="1">
          <p15:clr>
            <a:srgbClr val="A4A3A4"/>
          </p15:clr>
        </p15:guide>
        <p15:guide id="5" pos="1104" userDrawn="1">
          <p15:clr>
            <a:srgbClr val="A4A3A4"/>
          </p15:clr>
        </p15:guide>
        <p15:guide id="6" orient="horz" pos="2280" userDrawn="1">
          <p15:clr>
            <a:srgbClr val="A4A3A4"/>
          </p15:clr>
        </p15:guide>
        <p15:guide id="7" orient="horz" pos="3384" userDrawn="1">
          <p15:clr>
            <a:srgbClr val="A4A3A4"/>
          </p15:clr>
        </p15:guide>
        <p15:guide id="8" orient="horz" pos="5112" userDrawn="1">
          <p15:clr>
            <a:srgbClr val="A4A3A4"/>
          </p15:clr>
        </p15:guide>
        <p15:guide id="9" pos="6048" userDrawn="1">
          <p15:clr>
            <a:srgbClr val="A4A3A4"/>
          </p15:clr>
        </p15:guide>
        <p15:guide id="10" pos="10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4008"/>
        <p:guide pos="5520"/>
        <p:guide pos="1104"/>
        <p:guide orient="horz" pos="2280"/>
        <p:guide orient="horz" pos="3384"/>
        <p:guide orient="horz" pos="5112"/>
        <p:guide pos="6048"/>
        <p:guide pos="104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B7618-CBA2-4A44-9B26-6FF7621FC188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C5FAE-B8E6-4791-B7BA-BBD8E3E6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8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7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61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59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41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85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90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36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73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52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81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4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1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1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4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2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68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94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9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FAE-B8E6-4791-B7BA-BBD8E3E6E3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0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Relationship Id="rId1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svg"/><Relationship Id="rId15" Type="http://schemas.openxmlformats.org/officeDocument/2006/relationships/image" Target="../media/image51.png"/><Relationship Id="rId10" Type="http://schemas.openxmlformats.org/officeDocument/2006/relationships/image" Target="../media/image31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jpe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4999" spc="489" dirty="0">
                <a:solidFill>
                  <a:srgbClr val="A6A6A6"/>
                </a:solidFill>
                <a:latin typeface="Oswald Bold"/>
              </a:rPr>
              <a:t>SLIDES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1921103"/>
            <a:ext cx="7112590" cy="829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9347" lvl="1" indent="-184674">
              <a:lnSpc>
                <a:spcPts val="2360"/>
              </a:lnSpc>
              <a:buFont typeface="Arial"/>
              <a:buChar char="•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Title</a:t>
            </a:r>
          </a:p>
          <a:p>
            <a:pPr marL="369347" lvl="1" indent="-184674">
              <a:lnSpc>
                <a:spcPts val="2360"/>
              </a:lnSpc>
              <a:buFont typeface="Arial"/>
              <a:buChar char="•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Our Team</a:t>
            </a:r>
          </a:p>
          <a:p>
            <a:pPr marL="369347" lvl="1" indent="-184674">
              <a:lnSpc>
                <a:spcPts val="2360"/>
              </a:lnSpc>
              <a:buFont typeface="Arial"/>
              <a:buChar char="•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Content</a:t>
            </a:r>
          </a:p>
          <a:p>
            <a:pPr marL="369347" lvl="1" indent="-184674">
              <a:lnSpc>
                <a:spcPts val="2360"/>
              </a:lnSpc>
              <a:buFont typeface="Arial"/>
              <a:buChar char="•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Introduction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Background</a:t>
            </a:r>
          </a:p>
          <a:p>
            <a:pPr marL="1108042" lvl="3" indent="-277010">
              <a:lnSpc>
                <a:spcPts val="2360"/>
              </a:lnSpc>
              <a:buFont typeface="Arial"/>
              <a:buChar char="￭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Object Detection</a:t>
            </a:r>
          </a:p>
          <a:p>
            <a:pPr marL="1108042" lvl="3" indent="-277010">
              <a:lnSpc>
                <a:spcPts val="2360"/>
              </a:lnSpc>
              <a:buFont typeface="Arial"/>
              <a:buChar char="￭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Perturbation: Goal</a:t>
            </a:r>
          </a:p>
          <a:p>
            <a:pPr marL="1108042" lvl="3" indent="-277010">
              <a:lnSpc>
                <a:spcPts val="2360"/>
              </a:lnSpc>
              <a:buFont typeface="Arial"/>
              <a:buChar char="￭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Perturbation: Targeted vs Untargeted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Research Question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Research Goal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Motivation</a:t>
            </a:r>
          </a:p>
          <a:p>
            <a:pPr marL="369347" lvl="1" indent="-184674">
              <a:lnSpc>
                <a:spcPts val="2360"/>
              </a:lnSpc>
              <a:buFont typeface="Arial"/>
              <a:buChar char="•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Method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Steps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Pipeline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Loss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Parameters </a:t>
            </a:r>
          </a:p>
          <a:p>
            <a:pPr marL="369347" lvl="1" indent="-184674">
              <a:lnSpc>
                <a:spcPts val="2360"/>
              </a:lnSpc>
              <a:buFont typeface="Arial"/>
              <a:buChar char="•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Experiments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Research Question (reiterate)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Data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Experimental setup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Results</a:t>
            </a:r>
          </a:p>
          <a:p>
            <a:pPr marL="369347" lvl="1" indent="-184674">
              <a:lnSpc>
                <a:spcPts val="2360"/>
              </a:lnSpc>
              <a:buFont typeface="Arial"/>
              <a:buChar char="•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Discussion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Effectiveness and limitations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Use case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Future Work</a:t>
            </a:r>
          </a:p>
          <a:p>
            <a:pPr marL="738695" lvl="2" indent="-246232">
              <a:lnSpc>
                <a:spcPts val="2360"/>
              </a:lnSpc>
              <a:buFont typeface="Arial"/>
              <a:buChar char="⚬"/>
            </a:pPr>
            <a:r>
              <a:rPr lang="en-US" sz="1710" spc="167" dirty="0">
                <a:solidFill>
                  <a:srgbClr val="231F20"/>
                </a:solidFill>
                <a:latin typeface="DM Sans"/>
              </a:rPr>
              <a:t>Thank You</a:t>
            </a:r>
          </a:p>
          <a:p>
            <a:pPr>
              <a:lnSpc>
                <a:spcPts val="2360"/>
              </a:lnSpc>
            </a:pPr>
            <a:endParaRPr lang="en-US" sz="1710" spc="167" dirty="0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4196591" y="5599223"/>
            <a:ext cx="10461729" cy="3779300"/>
          </a:xfrm>
          <a:custGeom>
            <a:avLst/>
            <a:gdLst/>
            <a:ahLst/>
            <a:cxnLst/>
            <a:rect l="l" t="t" r="r" b="b"/>
            <a:pathLst>
              <a:path w="10461729" h="3779300">
                <a:moveTo>
                  <a:pt x="0" y="0"/>
                </a:moveTo>
                <a:lnTo>
                  <a:pt x="10461729" y="0"/>
                </a:lnTo>
                <a:lnTo>
                  <a:pt x="10461729" y="3779299"/>
                </a:lnTo>
                <a:lnTo>
                  <a:pt x="0" y="3779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RESEARCH GOALS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2191" y="2392044"/>
            <a:ext cx="14088409" cy="2558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810" spc="295" dirty="0">
                <a:solidFill>
                  <a:srgbClr val="231F20"/>
                </a:solidFill>
                <a:latin typeface="DM Sans"/>
              </a:rPr>
              <a:t>Universal adversarial perturbation such that:</a:t>
            </a:r>
          </a:p>
          <a:p>
            <a:pPr marL="649946" lvl="1" indent="-324973">
              <a:lnSpc>
                <a:spcPct val="150000"/>
              </a:lnSpc>
              <a:buFont typeface="Arial"/>
              <a:buChar char="•"/>
            </a:pPr>
            <a:r>
              <a:rPr lang="en-US" sz="3810" spc="295" dirty="0">
                <a:solidFill>
                  <a:srgbClr val="231F20"/>
                </a:solidFill>
                <a:latin typeface="DM Sans"/>
              </a:rPr>
              <a:t>Affects a specific set of images within one class. </a:t>
            </a:r>
          </a:p>
          <a:p>
            <a:pPr marL="649946" lvl="1" indent="-324973">
              <a:lnSpc>
                <a:spcPct val="150000"/>
              </a:lnSpc>
              <a:buFont typeface="Arial"/>
              <a:buChar char="•"/>
            </a:pPr>
            <a:r>
              <a:rPr lang="en-US" sz="3810" spc="295" dirty="0">
                <a:solidFill>
                  <a:srgbClr val="231F20"/>
                </a:solidFill>
                <a:latin typeface="DM Sans"/>
              </a:rPr>
              <a:t>Does </a:t>
            </a:r>
            <a:r>
              <a:rPr lang="en-US" sz="3810" b="1" spc="295" dirty="0">
                <a:solidFill>
                  <a:srgbClr val="231F20"/>
                </a:solidFill>
                <a:latin typeface="DM Sans"/>
              </a:rPr>
              <a:t>not</a:t>
            </a:r>
            <a:r>
              <a:rPr lang="en-US" sz="3810" spc="295" dirty="0">
                <a:solidFill>
                  <a:srgbClr val="231F20"/>
                </a:solidFill>
                <a:latin typeface="DM Sans"/>
              </a:rPr>
              <a:t> affect other images from that class.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MOTIVATION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273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r>
              <a:rPr lang="en-US" sz="3810" b="1" spc="295" dirty="0">
                <a:solidFill>
                  <a:srgbClr val="231F20"/>
                </a:solidFill>
                <a:latin typeface="DM Sans"/>
              </a:rPr>
              <a:t>Exclusive Perturbation</a:t>
            </a:r>
          </a:p>
          <a:p>
            <a:pPr marL="742950" indent="-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810" spc="295" dirty="0">
                <a:solidFill>
                  <a:srgbClr val="231F20"/>
                </a:solidFill>
                <a:latin typeface="DM Sans"/>
              </a:rPr>
              <a:t>Escape detection</a:t>
            </a:r>
          </a:p>
          <a:p>
            <a:pPr marL="742950" indent="-7429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810" spc="295" dirty="0">
                <a:solidFill>
                  <a:srgbClr val="231F20"/>
                </a:solidFill>
                <a:latin typeface="DM Sans"/>
              </a:rPr>
              <a:t>Universal yet exclusive</a:t>
            </a:r>
          </a:p>
        </p:txBody>
      </p:sp>
      <p:pic>
        <p:nvPicPr>
          <p:cNvPr id="8" name="Graphic 7" descr="Detective">
            <a:extLst>
              <a:ext uri="{FF2B5EF4-FFF2-40B4-BE49-F238E27FC236}">
                <a16:creationId xmlns:a16="http://schemas.microsoft.com/office/drawing/2014/main" id="{A198B6FE-E9F5-4D9B-94AA-C0D1EB1A1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6200" y="3619500"/>
            <a:ext cx="1421264" cy="1421264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0B8E435-ED17-4653-BA1A-2460A7D70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6200" y="3716148"/>
            <a:ext cx="1421264" cy="1421264"/>
          </a:xfrm>
          <a:prstGeom prst="rect">
            <a:avLst/>
          </a:prstGeom>
        </p:spPr>
      </p:pic>
      <p:pic>
        <p:nvPicPr>
          <p:cNvPr id="18" name="Graphic 17" descr="Map with pin">
            <a:extLst>
              <a:ext uri="{FF2B5EF4-FFF2-40B4-BE49-F238E27FC236}">
                <a16:creationId xmlns:a16="http://schemas.microsoft.com/office/drawing/2014/main" id="{AE31453D-3432-476D-A5B8-E1B10FBF4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6200" y="4857821"/>
            <a:ext cx="1421264" cy="1421264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7EF6A043-3118-5137-1ADC-C6DFD8546724}"/>
              </a:ext>
            </a:extLst>
          </p:cNvPr>
          <p:cNvSpPr/>
          <p:nvPr/>
        </p:nvSpPr>
        <p:spPr>
          <a:xfrm>
            <a:off x="12649200" y="952500"/>
            <a:ext cx="4267200" cy="205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err="1"/>
              <a:t>נראלי</a:t>
            </a:r>
            <a:r>
              <a:rPr lang="he-IL" dirty="0"/>
              <a:t> צריך להוסיף עוד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43A39F9-C692-4335-AF0D-96CD249272B4}"/>
              </a:ext>
            </a:extLst>
          </p:cNvPr>
          <p:cNvSpPr txBox="1"/>
          <p:nvPr/>
        </p:nvSpPr>
        <p:spPr>
          <a:xfrm>
            <a:off x="3924300" y="4817427"/>
            <a:ext cx="10439400" cy="903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8000" spc="489" dirty="0">
                <a:latin typeface="Oswald Bold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87241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032" y="20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METHOD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DA0D3B21-C538-4052-89F2-924E06525487}"/>
                  </a:ext>
                </a:extLst>
              </p:cNvPr>
              <p:cNvSpPr txBox="1"/>
              <p:nvPr/>
            </p:nvSpPr>
            <p:spPr>
              <a:xfrm>
                <a:off x="2123141" y="2461996"/>
                <a:ext cx="12516129" cy="53630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742950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Initiate the object detection model.</a:t>
                </a:r>
              </a:p>
              <a:p>
                <a:pPr marL="742950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Source a image dataset with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10" b="0" i="1" spc="29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10" b="0" i="1" spc="29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3810" b="0" i="1" spc="29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810" b="0" i="1" spc="29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810" b="0" i="1" spc="295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810" b="0" i="1" spc="29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10" b="0" i="1" spc="29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810" b="0" i="1" spc="295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810" b="0" i="1" spc="295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, …}.</m:t>
                    </m:r>
                  </m:oMath>
                </a14:m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 </a:t>
                </a:r>
              </a:p>
              <a:p>
                <a:pPr marL="742950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Segregate the target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10" i="1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810" i="1" spc="295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⊊</m:t>
                    </m:r>
                    <m:sSub>
                      <m:sSubPr>
                        <m:ctrlPr>
                          <a:rPr lang="en-US" sz="3810" i="1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810" b="0" i="1" spc="295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810" spc="295" dirty="0">
                  <a:solidFill>
                    <a:srgbClr val="231F20"/>
                  </a:solidFill>
                  <a:latin typeface="DM Sans" panose="020B0604020202020204" charset="0"/>
                </a:endParaRPr>
              </a:p>
              <a:p>
                <a:pPr marL="742950" indent="-7429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Iteratively optimize a perturbation that fouls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10" i="1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 while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10" i="1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810" b="0" i="0" spc="295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\</m:t>
                    </m:r>
                    <m:sSub>
                      <m:sSubPr>
                        <m:ctrlPr>
                          <a:rPr lang="en-US" sz="3810" i="1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810" spc="295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 unharmed.</a:t>
                </a:r>
                <a:br>
                  <a:rPr lang="en-US" sz="4000" dirty="0">
                    <a:latin typeface="DM Sans" panose="020B0604020202020204" charset="0"/>
                  </a:rPr>
                </a:br>
                <a:endParaRPr lang="en-US" sz="3810" spc="295" dirty="0">
                  <a:solidFill>
                    <a:srgbClr val="231F20"/>
                  </a:solidFill>
                  <a:latin typeface="DM Sans" panose="020B0604020202020204" charset="0"/>
                </a:endParaRPr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DA0D3B21-C538-4052-89F2-924E06525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141" y="2461996"/>
                <a:ext cx="12516129" cy="5363007"/>
              </a:xfrm>
              <a:prstGeom prst="rect">
                <a:avLst/>
              </a:prstGeom>
              <a:blipFill>
                <a:blip r:embed="rId4"/>
                <a:stretch>
                  <a:fillRect l="-2484" r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29E986-F8F9-4D5E-8B62-4C19BF70E875}"/>
                  </a:ext>
                </a:extLst>
              </p:cNvPr>
              <p:cNvSpPr txBox="1"/>
              <p:nvPr/>
            </p:nvSpPr>
            <p:spPr>
              <a:xfrm>
                <a:off x="2455155" y="7452398"/>
                <a:ext cx="13944600" cy="232037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n-US" sz="44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∈ </m:t>
                      </m:r>
                      <m:sSub>
                        <m:sSubPr>
                          <m:ctrlPr>
                            <a:rPr lang="en-US" sz="44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400" i="1" dirty="0" err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dirty="0" err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40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4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 dirty="0" smtClean="0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</m:d>
                        </m:sub>
                      </m:sSub>
                      <m:r>
                        <a:rPr lang="en-US" sz="4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sz="4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4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∖ </m:t>
                    </m:r>
                    <m:sSub>
                      <m:sSubPr>
                        <m:ctrlPr>
                          <a:rPr lang="en-US" sz="4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44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400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4400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.: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</m:d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4400" i="1" dirty="0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29E986-F8F9-4D5E-8B62-4C19BF70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155" y="7452398"/>
                <a:ext cx="13944600" cy="23203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823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032" y="20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METHOD - Targeted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1668002"/>
            <a:ext cx="12516129" cy="543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pic>
        <p:nvPicPr>
          <p:cNvPr id="8" name="Graphic 7" descr="Dog">
            <a:extLst>
              <a:ext uri="{FF2B5EF4-FFF2-40B4-BE49-F238E27FC236}">
                <a16:creationId xmlns:a16="http://schemas.microsoft.com/office/drawing/2014/main" id="{E2A0A5CB-9EE6-4DE4-9321-22BCC6039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6200" y="5219700"/>
            <a:ext cx="1266542" cy="1266542"/>
          </a:xfrm>
          <a:prstGeom prst="rect">
            <a:avLst/>
          </a:prstGeom>
        </p:spPr>
      </p:pic>
      <p:pic>
        <p:nvPicPr>
          <p:cNvPr id="11" name="Graphic 10" descr="Balloon animal">
            <a:extLst>
              <a:ext uri="{FF2B5EF4-FFF2-40B4-BE49-F238E27FC236}">
                <a16:creationId xmlns:a16="http://schemas.microsoft.com/office/drawing/2014/main" id="{0B689F05-BDF0-4145-9E1D-5EDFCD023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6200" y="4305300"/>
            <a:ext cx="1266542" cy="126654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7DB49F-ADAF-4026-ADB7-7B40DFB72275}"/>
              </a:ext>
            </a:extLst>
          </p:cNvPr>
          <p:cNvCxnSpPr>
            <a:cxnSpLocks/>
          </p:cNvCxnSpPr>
          <p:nvPr/>
        </p:nvCxnSpPr>
        <p:spPr>
          <a:xfrm flipV="1">
            <a:off x="6781800" y="4381500"/>
            <a:ext cx="1524000" cy="990600"/>
          </a:xfrm>
          <a:prstGeom prst="bentConnector3">
            <a:avLst>
              <a:gd name="adj1" fmla="val -10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80C19FB-0B03-4C37-809A-4ED2E4622E79}"/>
              </a:ext>
            </a:extLst>
          </p:cNvPr>
          <p:cNvCxnSpPr>
            <a:cxnSpLocks/>
          </p:cNvCxnSpPr>
          <p:nvPr/>
        </p:nvCxnSpPr>
        <p:spPr>
          <a:xfrm>
            <a:off x="6781800" y="5372100"/>
            <a:ext cx="1524000" cy="914400"/>
          </a:xfrm>
          <a:prstGeom prst="bentConnector3">
            <a:avLst>
              <a:gd name="adj1" fmla="val -104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28CFAF0-56B9-4391-85C1-06AE4D64986C}"/>
              </a:ext>
            </a:extLst>
          </p:cNvPr>
          <p:cNvCxnSpPr>
            <a:cxnSpLocks/>
          </p:cNvCxnSpPr>
          <p:nvPr/>
        </p:nvCxnSpPr>
        <p:spPr>
          <a:xfrm flipV="1">
            <a:off x="10210800" y="5372100"/>
            <a:ext cx="1371600" cy="914400"/>
          </a:xfrm>
          <a:prstGeom prst="bentConnector3">
            <a:avLst>
              <a:gd name="adj1" fmla="val 10014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13CC3F1-982C-4D9A-8508-7A368C92E96B}"/>
              </a:ext>
            </a:extLst>
          </p:cNvPr>
          <p:cNvCxnSpPr>
            <a:cxnSpLocks/>
          </p:cNvCxnSpPr>
          <p:nvPr/>
        </p:nvCxnSpPr>
        <p:spPr>
          <a:xfrm>
            <a:off x="10210800" y="4381500"/>
            <a:ext cx="1371600" cy="990600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5F9B98FA-4E14-49F3-98F3-02D09D1D4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3182" y="4610100"/>
            <a:ext cx="1473820" cy="1526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1">
                <a:extLst>
                  <a:ext uri="{FF2B5EF4-FFF2-40B4-BE49-F238E27FC236}">
                    <a16:creationId xmlns:a16="http://schemas.microsoft.com/office/drawing/2014/main" id="{349D4EF7-4F5A-A42F-C2AC-CAF84FAE5F58}"/>
                  </a:ext>
                </a:extLst>
              </p:cNvPr>
              <p:cNvSpPr txBox="1"/>
              <p:nvPr/>
            </p:nvSpPr>
            <p:spPr>
              <a:xfrm>
                <a:off x="7086600" y="2436715"/>
                <a:ext cx="4321134" cy="1106585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1">
                <a:extLst>
                  <a:ext uri="{FF2B5EF4-FFF2-40B4-BE49-F238E27FC236}">
                    <a16:creationId xmlns:a16="http://schemas.microsoft.com/office/drawing/2014/main" id="{349D4EF7-4F5A-A42F-C2AC-CAF84FAE5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436715"/>
                <a:ext cx="4321134" cy="1106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52">
                <a:extLst>
                  <a:ext uri="{FF2B5EF4-FFF2-40B4-BE49-F238E27FC236}">
                    <a16:creationId xmlns:a16="http://schemas.microsoft.com/office/drawing/2014/main" id="{834316A9-A881-4765-9F42-CE8800A09B43}"/>
                  </a:ext>
                </a:extLst>
              </p:cNvPr>
              <p:cNvSpPr txBox="1"/>
              <p:nvPr/>
            </p:nvSpPr>
            <p:spPr>
              <a:xfrm>
                <a:off x="7239000" y="7124700"/>
                <a:ext cx="4174442" cy="1106585"/>
              </a:xfrm>
              <a:prstGeom prst="rect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52">
                <a:extLst>
                  <a:ext uri="{FF2B5EF4-FFF2-40B4-BE49-F238E27FC236}">
                    <a16:creationId xmlns:a16="http://schemas.microsoft.com/office/drawing/2014/main" id="{834316A9-A881-4765-9F42-CE8800A0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7124700"/>
                <a:ext cx="4174442" cy="11065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Graphic 14" descr="Downward trend">
            <a:extLst>
              <a:ext uri="{FF2B5EF4-FFF2-40B4-BE49-F238E27FC236}">
                <a16:creationId xmlns:a16="http://schemas.microsoft.com/office/drawing/2014/main" id="{2076D979-2687-3E26-F451-5FD0E106BE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29600" y="3390900"/>
            <a:ext cx="2057400" cy="2057400"/>
          </a:xfrm>
          <a:prstGeom prst="rect">
            <a:avLst/>
          </a:prstGeom>
        </p:spPr>
      </p:pic>
      <p:sp>
        <p:nvSpPr>
          <p:cNvPr id="80" name="מלבן 79">
            <a:extLst>
              <a:ext uri="{FF2B5EF4-FFF2-40B4-BE49-F238E27FC236}">
                <a16:creationId xmlns:a16="http://schemas.microsoft.com/office/drawing/2014/main" id="{10DC1529-129E-9CBC-02B7-9E72371CA088}"/>
              </a:ext>
            </a:extLst>
          </p:cNvPr>
          <p:cNvSpPr/>
          <p:nvPr/>
        </p:nvSpPr>
        <p:spPr>
          <a:xfrm>
            <a:off x="3733800" y="4229100"/>
            <a:ext cx="1524000" cy="2209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2" name="Graphic 14" descr="Downward trend">
            <a:extLst>
              <a:ext uri="{FF2B5EF4-FFF2-40B4-BE49-F238E27FC236}">
                <a16:creationId xmlns:a16="http://schemas.microsoft.com/office/drawing/2014/main" id="{EAEEDBB8-2172-7F0E-2AF0-F3917C61DC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29600" y="5257800"/>
            <a:ext cx="2057400" cy="2057400"/>
          </a:xfrm>
          <a:prstGeom prst="rect">
            <a:avLst/>
          </a:prstGeom>
        </p:spPr>
      </p:pic>
      <p:cxnSp>
        <p:nvCxnSpPr>
          <p:cNvPr id="94" name="Connector: Elbow 43">
            <a:extLst>
              <a:ext uri="{FF2B5EF4-FFF2-40B4-BE49-F238E27FC236}">
                <a16:creationId xmlns:a16="http://schemas.microsoft.com/office/drawing/2014/main" id="{349DA01F-76FD-5E5E-D81B-132174F913C0}"/>
              </a:ext>
            </a:extLst>
          </p:cNvPr>
          <p:cNvCxnSpPr>
            <a:cxnSpLocks/>
          </p:cNvCxnSpPr>
          <p:nvPr/>
        </p:nvCxnSpPr>
        <p:spPr>
          <a:xfrm>
            <a:off x="11582400" y="5372100"/>
            <a:ext cx="1480782" cy="12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43">
            <a:extLst>
              <a:ext uri="{FF2B5EF4-FFF2-40B4-BE49-F238E27FC236}">
                <a16:creationId xmlns:a16="http://schemas.microsoft.com/office/drawing/2014/main" id="{AF001AD9-9D18-0CBD-6C06-924B984877D0}"/>
              </a:ext>
            </a:extLst>
          </p:cNvPr>
          <p:cNvCxnSpPr>
            <a:cxnSpLocks/>
          </p:cNvCxnSpPr>
          <p:nvPr/>
        </p:nvCxnSpPr>
        <p:spPr>
          <a:xfrm>
            <a:off x="5257800" y="5370871"/>
            <a:ext cx="1480782" cy="12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032" y="20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METHOD - Untargeted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1668002"/>
            <a:ext cx="12516129" cy="543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pic>
        <p:nvPicPr>
          <p:cNvPr id="8" name="Graphic 7" descr="Dog">
            <a:extLst>
              <a:ext uri="{FF2B5EF4-FFF2-40B4-BE49-F238E27FC236}">
                <a16:creationId xmlns:a16="http://schemas.microsoft.com/office/drawing/2014/main" id="{E2A0A5CB-9EE6-4DE4-9321-22BCC6039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6200" y="5219700"/>
            <a:ext cx="1266542" cy="1266542"/>
          </a:xfrm>
          <a:prstGeom prst="rect">
            <a:avLst/>
          </a:prstGeom>
        </p:spPr>
      </p:pic>
      <p:pic>
        <p:nvPicPr>
          <p:cNvPr id="11" name="Graphic 10" descr="Balloon animal">
            <a:extLst>
              <a:ext uri="{FF2B5EF4-FFF2-40B4-BE49-F238E27FC236}">
                <a16:creationId xmlns:a16="http://schemas.microsoft.com/office/drawing/2014/main" id="{0B689F05-BDF0-4145-9E1D-5EDFCD023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6200" y="4305300"/>
            <a:ext cx="1266542" cy="126654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7DB49F-ADAF-4026-ADB7-7B40DFB72275}"/>
              </a:ext>
            </a:extLst>
          </p:cNvPr>
          <p:cNvCxnSpPr>
            <a:cxnSpLocks/>
          </p:cNvCxnSpPr>
          <p:nvPr/>
        </p:nvCxnSpPr>
        <p:spPr>
          <a:xfrm flipV="1">
            <a:off x="6781800" y="4381500"/>
            <a:ext cx="1524000" cy="990600"/>
          </a:xfrm>
          <a:prstGeom prst="bentConnector3">
            <a:avLst>
              <a:gd name="adj1" fmla="val -10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80C19FB-0B03-4C37-809A-4ED2E4622E79}"/>
              </a:ext>
            </a:extLst>
          </p:cNvPr>
          <p:cNvCxnSpPr>
            <a:cxnSpLocks/>
          </p:cNvCxnSpPr>
          <p:nvPr/>
        </p:nvCxnSpPr>
        <p:spPr>
          <a:xfrm>
            <a:off x="6781800" y="5372100"/>
            <a:ext cx="1524000" cy="914400"/>
          </a:xfrm>
          <a:prstGeom prst="bentConnector3">
            <a:avLst>
              <a:gd name="adj1" fmla="val -104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28CFAF0-56B9-4391-85C1-06AE4D64986C}"/>
              </a:ext>
            </a:extLst>
          </p:cNvPr>
          <p:cNvCxnSpPr>
            <a:cxnSpLocks/>
          </p:cNvCxnSpPr>
          <p:nvPr/>
        </p:nvCxnSpPr>
        <p:spPr>
          <a:xfrm flipV="1">
            <a:off x="10210800" y="5372100"/>
            <a:ext cx="1371600" cy="914400"/>
          </a:xfrm>
          <a:prstGeom prst="bentConnector3">
            <a:avLst>
              <a:gd name="adj1" fmla="val 10014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13CC3F1-982C-4D9A-8508-7A368C92E96B}"/>
              </a:ext>
            </a:extLst>
          </p:cNvPr>
          <p:cNvCxnSpPr>
            <a:cxnSpLocks/>
          </p:cNvCxnSpPr>
          <p:nvPr/>
        </p:nvCxnSpPr>
        <p:spPr>
          <a:xfrm>
            <a:off x="10210800" y="4381500"/>
            <a:ext cx="1371600" cy="990600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5F9B98FA-4E14-49F3-98F3-02D09D1D4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3182" y="4610100"/>
            <a:ext cx="1473820" cy="1526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1">
                <a:extLst>
                  <a:ext uri="{FF2B5EF4-FFF2-40B4-BE49-F238E27FC236}">
                    <a16:creationId xmlns:a16="http://schemas.microsoft.com/office/drawing/2014/main" id="{349D4EF7-4F5A-A42F-C2AC-CAF84FAE5F58}"/>
                  </a:ext>
                </a:extLst>
              </p:cNvPr>
              <p:cNvSpPr txBox="1"/>
              <p:nvPr/>
            </p:nvSpPr>
            <p:spPr>
              <a:xfrm>
                <a:off x="7086600" y="2436715"/>
                <a:ext cx="4321134" cy="1106585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𝑔𝑡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TextBox 51">
                <a:extLst>
                  <a:ext uri="{FF2B5EF4-FFF2-40B4-BE49-F238E27FC236}">
                    <a16:creationId xmlns:a16="http://schemas.microsoft.com/office/drawing/2014/main" id="{349D4EF7-4F5A-A42F-C2AC-CAF84FAE5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436715"/>
                <a:ext cx="4321134" cy="1106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52">
                <a:extLst>
                  <a:ext uri="{FF2B5EF4-FFF2-40B4-BE49-F238E27FC236}">
                    <a16:creationId xmlns:a16="http://schemas.microsoft.com/office/drawing/2014/main" id="{834316A9-A881-4765-9F42-CE8800A09B43}"/>
                  </a:ext>
                </a:extLst>
              </p:cNvPr>
              <p:cNvSpPr txBox="1"/>
              <p:nvPr/>
            </p:nvSpPr>
            <p:spPr>
              <a:xfrm>
                <a:off x="7239000" y="7124700"/>
                <a:ext cx="4174442" cy="1106585"/>
              </a:xfrm>
              <a:prstGeom prst="rect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52">
                <a:extLst>
                  <a:ext uri="{FF2B5EF4-FFF2-40B4-BE49-F238E27FC236}">
                    <a16:creationId xmlns:a16="http://schemas.microsoft.com/office/drawing/2014/main" id="{834316A9-A881-4765-9F42-CE8800A0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7124700"/>
                <a:ext cx="4174442" cy="11065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מלבן 79">
            <a:extLst>
              <a:ext uri="{FF2B5EF4-FFF2-40B4-BE49-F238E27FC236}">
                <a16:creationId xmlns:a16="http://schemas.microsoft.com/office/drawing/2014/main" id="{10DC1529-129E-9CBC-02B7-9E72371CA088}"/>
              </a:ext>
            </a:extLst>
          </p:cNvPr>
          <p:cNvSpPr/>
          <p:nvPr/>
        </p:nvSpPr>
        <p:spPr>
          <a:xfrm>
            <a:off x="3733800" y="4229100"/>
            <a:ext cx="1524000" cy="2209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1" name="Graphic 19" descr="Upward trend">
            <a:extLst>
              <a:ext uri="{FF2B5EF4-FFF2-40B4-BE49-F238E27FC236}">
                <a16:creationId xmlns:a16="http://schemas.microsoft.com/office/drawing/2014/main" id="{FF8E1C5A-3DE3-8BB8-676B-979F5C70CA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29600" y="3390900"/>
            <a:ext cx="2057400" cy="2057400"/>
          </a:xfrm>
          <a:prstGeom prst="rect">
            <a:avLst/>
          </a:prstGeom>
        </p:spPr>
      </p:pic>
      <p:pic>
        <p:nvPicPr>
          <p:cNvPr id="82" name="Graphic 14" descr="Downward trend">
            <a:extLst>
              <a:ext uri="{FF2B5EF4-FFF2-40B4-BE49-F238E27FC236}">
                <a16:creationId xmlns:a16="http://schemas.microsoft.com/office/drawing/2014/main" id="{EAEEDBB8-2172-7F0E-2AF0-F3917C61DC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29600" y="5257800"/>
            <a:ext cx="2057400" cy="2057400"/>
          </a:xfrm>
          <a:prstGeom prst="rect">
            <a:avLst/>
          </a:prstGeom>
        </p:spPr>
      </p:pic>
      <p:cxnSp>
        <p:nvCxnSpPr>
          <p:cNvPr id="94" name="Connector: Elbow 43">
            <a:extLst>
              <a:ext uri="{FF2B5EF4-FFF2-40B4-BE49-F238E27FC236}">
                <a16:creationId xmlns:a16="http://schemas.microsoft.com/office/drawing/2014/main" id="{349DA01F-76FD-5E5E-D81B-132174F913C0}"/>
              </a:ext>
            </a:extLst>
          </p:cNvPr>
          <p:cNvCxnSpPr>
            <a:cxnSpLocks/>
          </p:cNvCxnSpPr>
          <p:nvPr/>
        </p:nvCxnSpPr>
        <p:spPr>
          <a:xfrm>
            <a:off x="11582400" y="5372100"/>
            <a:ext cx="1480782" cy="12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43">
            <a:extLst>
              <a:ext uri="{FF2B5EF4-FFF2-40B4-BE49-F238E27FC236}">
                <a16:creationId xmlns:a16="http://schemas.microsoft.com/office/drawing/2014/main" id="{AF001AD9-9D18-0CBD-6C06-924B984877D0}"/>
              </a:ext>
            </a:extLst>
          </p:cNvPr>
          <p:cNvCxnSpPr>
            <a:cxnSpLocks/>
          </p:cNvCxnSpPr>
          <p:nvPr/>
        </p:nvCxnSpPr>
        <p:spPr>
          <a:xfrm>
            <a:off x="5257800" y="5370871"/>
            <a:ext cx="1480782" cy="122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6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233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METHOD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A554E6-8F18-45A8-8B69-8ECE91312E26}"/>
              </a:ext>
            </a:extLst>
          </p:cNvPr>
          <p:cNvGrpSpPr/>
          <p:nvPr/>
        </p:nvGrpSpPr>
        <p:grpSpPr>
          <a:xfrm>
            <a:off x="12725400" y="791764"/>
            <a:ext cx="4449956" cy="2575918"/>
            <a:chOff x="5294604" y="2338982"/>
            <a:chExt cx="9747152" cy="6032411"/>
          </a:xfrm>
        </p:grpSpPr>
        <p:pic>
          <p:nvPicPr>
            <p:cNvPr id="6" name="Graphic 5" descr="Atom">
              <a:extLst>
                <a:ext uri="{FF2B5EF4-FFF2-40B4-BE49-F238E27FC236}">
                  <a16:creationId xmlns:a16="http://schemas.microsoft.com/office/drawing/2014/main" id="{C024FBA8-26C1-4335-8D75-6CBB64C96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94604" y="4402398"/>
              <a:ext cx="2057400" cy="2057400"/>
            </a:xfrm>
            <a:prstGeom prst="rect">
              <a:avLst/>
            </a:prstGeom>
          </p:spPr>
        </p:pic>
        <p:pic>
          <p:nvPicPr>
            <p:cNvPr id="15" name="Graphic 14" descr="Downward trend">
              <a:extLst>
                <a:ext uri="{FF2B5EF4-FFF2-40B4-BE49-F238E27FC236}">
                  <a16:creationId xmlns:a16="http://schemas.microsoft.com/office/drawing/2014/main" id="{E42796E3-CAC9-4308-BFE6-FB94279E4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27259" y="2338982"/>
              <a:ext cx="2057400" cy="2057400"/>
            </a:xfrm>
            <a:prstGeom prst="rect">
              <a:avLst/>
            </a:prstGeom>
          </p:spPr>
        </p:pic>
        <p:pic>
          <p:nvPicPr>
            <p:cNvPr id="20" name="Graphic 19" descr="Upward trend">
              <a:extLst>
                <a:ext uri="{FF2B5EF4-FFF2-40B4-BE49-F238E27FC236}">
                  <a16:creationId xmlns:a16="http://schemas.microsoft.com/office/drawing/2014/main" id="{7BFF7089-11B0-4B41-B891-A93860807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31270" y="6313993"/>
              <a:ext cx="2057400" cy="2057400"/>
            </a:xfrm>
            <a:prstGeom prst="rect">
              <a:avLst/>
            </a:prstGeom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947DB49F-ADAF-4026-ADB7-7B40DFB72275}"/>
                </a:ext>
              </a:extLst>
            </p:cNvPr>
            <p:cNvCxnSpPr>
              <a:stCxn id="6" idx="3"/>
              <a:endCxn id="15" idx="1"/>
            </p:cNvCxnSpPr>
            <p:nvPr/>
          </p:nvCxnSpPr>
          <p:spPr>
            <a:xfrm flipV="1">
              <a:off x="7352004" y="3367682"/>
              <a:ext cx="2075255" cy="206341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B80C19FB-0B03-4C37-809A-4ED2E4622E79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352004" y="5431098"/>
              <a:ext cx="2079266" cy="1911595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28CFAF0-56B9-4391-85C1-06AE4D649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8670" y="5625634"/>
              <a:ext cx="2079266" cy="178996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913CC3F1-982C-4D9A-8508-7A368C92E96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1484659" y="3367682"/>
              <a:ext cx="2083277" cy="191159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F9B98FA-4E14-49F3-98F3-02D09D1D4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67936" y="4706552"/>
              <a:ext cx="1473820" cy="152645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AC4B5F-CBE7-4B73-875D-973B8D678CEC}"/>
                  </a:ext>
                </a:extLst>
              </p:cNvPr>
              <p:cNvSpPr txBox="1"/>
              <p:nvPr/>
            </p:nvSpPr>
            <p:spPr>
              <a:xfrm>
                <a:off x="11353801" y="4788652"/>
                <a:ext cx="6400800" cy="1613775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𝑣𝑖𝑐𝑡𝑖𝑚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AC4B5F-CBE7-4B73-875D-973B8D678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1" y="4788652"/>
                <a:ext cx="6400800" cy="1613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34316A9-A881-4765-9F42-CE8800A09B43}"/>
                  </a:ext>
                </a:extLst>
              </p:cNvPr>
              <p:cNvSpPr txBox="1"/>
              <p:nvPr/>
            </p:nvSpPr>
            <p:spPr>
              <a:xfrm>
                <a:off x="4081523" y="4823959"/>
                <a:ext cx="6176539" cy="1613775"/>
              </a:xfrm>
              <a:prstGeom prst="rect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3600" b="0" i="1" dirty="0" smtClean="0"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𝑘𝑒𝑒𝑝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34316A9-A881-4765-9F42-CE8800A0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523" y="4823959"/>
                <a:ext cx="6176539" cy="1613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Add">
            <a:extLst>
              <a:ext uri="{FF2B5EF4-FFF2-40B4-BE49-F238E27FC236}">
                <a16:creationId xmlns:a16="http://schemas.microsoft.com/office/drawing/2014/main" id="{19F02871-DCDA-4B4D-8C1F-25356597C3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63200" y="48387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B0E03942-B060-0283-81E7-1D998C2A0E86}"/>
                  </a:ext>
                </a:extLst>
              </p:cNvPr>
              <p:cNvSpPr txBox="1"/>
              <p:nvPr/>
            </p:nvSpPr>
            <p:spPr>
              <a:xfrm>
                <a:off x="381000" y="5219700"/>
                <a:ext cx="1905000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𝐸𝑥𝑐𝑙𝑢𝑠𝑖𝑣𝑒</m:t>
                          </m:r>
                        </m:sub>
                      </m:sSub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B0E03942-B060-0283-81E7-1D998C2A0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219700"/>
                <a:ext cx="1905000" cy="646331"/>
              </a:xfrm>
              <a:prstGeom prst="rect">
                <a:avLst/>
              </a:prstGeom>
              <a:blipFill>
                <a:blip r:embed="rId15"/>
                <a:stretch>
                  <a:fillRect r="-339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שווה ל 7">
            <a:extLst>
              <a:ext uri="{FF2B5EF4-FFF2-40B4-BE49-F238E27FC236}">
                <a16:creationId xmlns:a16="http://schemas.microsoft.com/office/drawing/2014/main" id="{2DF54863-C39A-8858-35F1-501190EBD531}"/>
              </a:ext>
            </a:extLst>
          </p:cNvPr>
          <p:cNvSpPr/>
          <p:nvPr/>
        </p:nvSpPr>
        <p:spPr>
          <a:xfrm>
            <a:off x="2971800" y="4953000"/>
            <a:ext cx="1066800" cy="1295400"/>
          </a:xfrm>
          <a:prstGeom prst="mathEqual">
            <a:avLst>
              <a:gd name="adj1" fmla="val 8921"/>
              <a:gd name="adj2" fmla="val 1176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9" name="סימן חיסור 8">
            <a:extLst>
              <a:ext uri="{FF2B5EF4-FFF2-40B4-BE49-F238E27FC236}">
                <a16:creationId xmlns:a16="http://schemas.microsoft.com/office/drawing/2014/main" id="{5A836D11-03FF-3DC6-FCE4-B506EF00E46F}"/>
              </a:ext>
            </a:extLst>
          </p:cNvPr>
          <p:cNvSpPr/>
          <p:nvPr/>
        </p:nvSpPr>
        <p:spPr>
          <a:xfrm>
            <a:off x="10287000" y="5600700"/>
            <a:ext cx="1066800" cy="685800"/>
          </a:xfrm>
          <a:prstGeom prst="mathMin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D7EEE685-7F7A-C6C1-E043-B570D997579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906000" y="2754951"/>
            <a:ext cx="762000" cy="162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D130BC98-355C-4D1C-37F5-F6B04A3BC3AE}"/>
              </a:ext>
            </a:extLst>
          </p:cNvPr>
          <p:cNvSpPr txBox="1"/>
          <p:nvPr/>
        </p:nvSpPr>
        <p:spPr>
          <a:xfrm>
            <a:off x="7696200" y="2019300"/>
            <a:ext cx="4419600" cy="73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2400" spc="489" dirty="0">
                <a:solidFill>
                  <a:srgbClr val="A6A6A6"/>
                </a:solidFill>
                <a:latin typeface="Oswald Bold"/>
              </a:rPr>
              <a:t>Targeted vs. Untargeted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FAD4B33B-A331-72A3-DF4B-2B57342FE2F6}"/>
              </a:ext>
            </a:extLst>
          </p:cNvPr>
          <p:cNvSpPr txBox="1"/>
          <p:nvPr/>
        </p:nvSpPr>
        <p:spPr>
          <a:xfrm>
            <a:off x="11887200" y="7658100"/>
            <a:ext cx="5257800" cy="73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2400" spc="489" dirty="0">
                <a:solidFill>
                  <a:srgbClr val="A6A6A6"/>
                </a:solidFill>
                <a:latin typeface="Oswald Bold"/>
              </a:rPr>
              <a:t>Ground Truth vs. Targeted</a:t>
            </a: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28737A76-C53D-5C19-0C09-9F16AFE1010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4516100" y="5829300"/>
            <a:ext cx="18669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3">
            <a:extLst>
              <a:ext uri="{FF2B5EF4-FFF2-40B4-BE49-F238E27FC236}">
                <a16:creationId xmlns:a16="http://schemas.microsoft.com/office/drawing/2014/main" id="{488157F9-12F5-CFB7-0A66-5B9D1937346A}"/>
              </a:ext>
            </a:extLst>
          </p:cNvPr>
          <p:cNvSpPr txBox="1"/>
          <p:nvPr/>
        </p:nvSpPr>
        <p:spPr>
          <a:xfrm>
            <a:off x="6991350" y="7658100"/>
            <a:ext cx="2628900" cy="735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2400" spc="489" dirty="0">
                <a:solidFill>
                  <a:srgbClr val="A6A6A6"/>
                </a:solidFill>
                <a:latin typeface="Oswald Bold"/>
              </a:rPr>
              <a:t>Ground Truth</a:t>
            </a:r>
          </a:p>
        </p:txBody>
      </p: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5AAB460A-01FA-3C43-111F-8FDBDD25696D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8305800" y="5829300"/>
            <a:ext cx="9906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07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METHOD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DA0D3B21-C538-4052-89F2-924E06525487}"/>
                  </a:ext>
                </a:extLst>
              </p:cNvPr>
              <p:cNvSpPr txBox="1"/>
              <p:nvPr/>
            </p:nvSpPr>
            <p:spPr>
              <a:xfrm>
                <a:off x="2123141" y="2461996"/>
                <a:ext cx="12516129" cy="69993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810" b="1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Hyper-parameters: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Loss: Cross Entropy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Optimizer: Adam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81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Limit:</a:t>
                </a:r>
                <a:r>
                  <a:rPr lang="en-US" sz="3810" b="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810" b="0" i="1" spc="295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3810" spc="295" dirty="0">
                  <a:solidFill>
                    <a:srgbClr val="231F20"/>
                  </a:solidFill>
                  <a:latin typeface="DM Sans" panose="020B0604020202020204" charset="0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810" b="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Balance: </a:t>
                </a:r>
                <a14:m>
                  <m:oMath xmlns:m="http://schemas.openxmlformats.org/officeDocument/2006/math">
                    <m:r>
                      <a:rPr lang="en-US" sz="3810" b="0" i="1" spc="295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810" b="0" i="1" spc="295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810" b="0" i="1" spc="295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3810" spc="295" dirty="0">
                  <a:solidFill>
                    <a:srgbClr val="231F20"/>
                  </a:solidFill>
                  <a:latin typeface="DM Sans" panose="020B0604020202020204" charset="0"/>
                </a:endParaRP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810" b="0" spc="295" dirty="0">
                    <a:solidFill>
                      <a:srgbClr val="231F20"/>
                    </a:solidFill>
                    <a:latin typeface="DM Sans" panose="020B0604020202020204" charset="0"/>
                  </a:rPr>
                  <a:t>Steps</a:t>
                </a:r>
                <a:endParaRPr lang="en-US" sz="3810" spc="295" dirty="0">
                  <a:solidFill>
                    <a:srgbClr val="231F20"/>
                  </a:solidFill>
                  <a:latin typeface="DM Sans" panose="020B0604020202020204" charset="0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en-US" sz="4000" dirty="0">
                    <a:latin typeface="DM Sans" panose="020B0604020202020204" charset="0"/>
                  </a:rPr>
                </a:br>
                <a:endParaRPr lang="en-US" sz="3810" spc="295" dirty="0">
                  <a:solidFill>
                    <a:srgbClr val="231F20"/>
                  </a:solidFill>
                  <a:latin typeface="DM Sans" panose="020B0604020202020204" charset="0"/>
                </a:endParaRPr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DA0D3B21-C538-4052-89F2-924E06525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141" y="2461996"/>
                <a:ext cx="12516129" cy="6999352"/>
              </a:xfrm>
              <a:prstGeom prst="rect">
                <a:avLst/>
              </a:prstGeom>
              <a:blipFill>
                <a:blip r:embed="rId4"/>
                <a:stretch>
                  <a:fillRect l="-233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3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43A39F9-C692-4335-AF0D-96CD249272B4}"/>
              </a:ext>
            </a:extLst>
          </p:cNvPr>
          <p:cNvSpPr txBox="1"/>
          <p:nvPr/>
        </p:nvSpPr>
        <p:spPr>
          <a:xfrm>
            <a:off x="3924300" y="4817427"/>
            <a:ext cx="10439400" cy="903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8000" spc="489" dirty="0">
                <a:latin typeface="Oswald Bold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00301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4196591" y="5599223"/>
            <a:ext cx="10461729" cy="3779300"/>
          </a:xfrm>
          <a:custGeom>
            <a:avLst/>
            <a:gdLst/>
            <a:ahLst/>
            <a:cxnLst/>
            <a:rect l="l" t="t" r="r" b="b"/>
            <a:pathLst>
              <a:path w="10461729" h="3779300">
                <a:moveTo>
                  <a:pt x="0" y="0"/>
                </a:moveTo>
                <a:lnTo>
                  <a:pt x="10461729" y="0"/>
                </a:lnTo>
                <a:lnTo>
                  <a:pt x="10461729" y="3779299"/>
                </a:lnTo>
                <a:lnTo>
                  <a:pt x="0" y="3779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EXPERIMENT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2244" y="2786860"/>
            <a:ext cx="13458756" cy="258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8"/>
              </a:lnSpc>
            </a:pPr>
            <a:r>
              <a:rPr lang="en-US" sz="3810" spc="373" dirty="0">
                <a:solidFill>
                  <a:srgbClr val="231F20"/>
                </a:solidFill>
                <a:latin typeface="DM Sans"/>
              </a:rPr>
              <a:t>Can a perturbation harm the classification of black dogs with minimal harm to other dogs and classes? </a:t>
            </a:r>
          </a:p>
          <a:p>
            <a:pPr>
              <a:lnSpc>
                <a:spcPts val="4154"/>
              </a:lnSpc>
            </a:pPr>
            <a:endParaRPr lang="en-US" sz="3810" spc="373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2F5107EA-B4D8-4491-4567-2DF4A850A585}"/>
              </a:ext>
            </a:extLst>
          </p:cNvPr>
          <p:cNvSpPr/>
          <p:nvPr/>
        </p:nvSpPr>
        <p:spPr>
          <a:xfrm>
            <a:off x="12801600" y="495300"/>
            <a:ext cx="4267200" cy="205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בעקרון עשינו על כל החיות, האם צריך לשנות את התיאור?</a:t>
            </a:r>
          </a:p>
        </p:txBody>
      </p:sp>
    </p:spTree>
    <p:extLst>
      <p:ext uri="{BB962C8B-B14F-4D97-AF65-F5344CB8AC3E}">
        <p14:creationId xmlns:p14="http://schemas.microsoft.com/office/powerpoint/2010/main" val="172493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5729324" y="372512"/>
            <a:ext cx="1194311" cy="1194311"/>
          </a:xfrm>
          <a:custGeom>
            <a:avLst/>
            <a:gdLst/>
            <a:ahLst/>
            <a:cxnLst/>
            <a:rect l="l" t="t" r="r" b="b"/>
            <a:pathLst>
              <a:path w="1194311" h="1194311">
                <a:moveTo>
                  <a:pt x="0" y="0"/>
                </a:moveTo>
                <a:lnTo>
                  <a:pt x="1194312" y="0"/>
                </a:lnTo>
                <a:lnTo>
                  <a:pt x="1194312" y="1194311"/>
                </a:lnTo>
                <a:lnTo>
                  <a:pt x="0" y="1194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4236347" y="3890010"/>
            <a:ext cx="9815307" cy="239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685" dirty="0">
                <a:solidFill>
                  <a:srgbClr val="231F20"/>
                </a:solidFill>
                <a:latin typeface="Oswald Bold"/>
              </a:rPr>
              <a:t>EXCLUSIVE PERTURBATION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Oswald Bold" panose="020B0604020202020204" charset="0"/>
              </a:rPr>
              <a:t>OFFENSIVE AI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3660" y="1538248"/>
            <a:ext cx="1865640" cy="57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BEN GURION UNIVERSITY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EXPERIMENT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0D3B21-C538-4052-89F2-924E06525487}"/>
              </a:ext>
            </a:extLst>
          </p:cNvPr>
          <p:cNvSpPr txBox="1"/>
          <p:nvPr/>
        </p:nvSpPr>
        <p:spPr>
          <a:xfrm>
            <a:off x="2123141" y="2095500"/>
            <a:ext cx="14022668" cy="442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810" b="1" spc="295" dirty="0">
                <a:solidFill>
                  <a:srgbClr val="231F20"/>
                </a:solidFill>
                <a:latin typeface="DM Sans" panose="020B0604020202020204" charset="0"/>
              </a:rPr>
              <a:t>DATA: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810" dirty="0">
                <a:latin typeface="DM Sans" panose="020B0604020202020204" charset="0"/>
              </a:rPr>
              <a:t>Dog images.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810" dirty="0">
                <a:latin typeface="DM Sans" panose="020B0604020202020204" charset="0"/>
              </a:rPr>
              <a:t>Cat images.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810" dirty="0">
                <a:latin typeface="DM Sans" panose="020B0604020202020204" charset="0"/>
              </a:rPr>
              <a:t>Fish images.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810" dirty="0">
                <a:latin typeface="DM Sans" panose="020B0604020202020204" charset="0"/>
              </a:rPr>
              <a:t>Bird images.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810" dirty="0">
                <a:latin typeface="DM Sans" panose="020B0604020202020204" charset="0"/>
              </a:rPr>
              <a:t>Each consists of around ~1200 images.</a:t>
            </a:r>
            <a:br>
              <a:rPr lang="en-US" sz="4000" dirty="0">
                <a:latin typeface="DM Sans" panose="020B0604020202020204" charset="0"/>
              </a:rPr>
            </a:br>
            <a:endParaRPr lang="en-US" sz="3810" spc="295" dirty="0">
              <a:solidFill>
                <a:srgbClr val="231F20"/>
              </a:solidFill>
              <a:latin typeface="DM Sans" panose="020B0604020202020204" charset="0"/>
            </a:endParaRPr>
          </a:p>
        </p:txBody>
      </p:sp>
      <p:pic>
        <p:nvPicPr>
          <p:cNvPr id="1028" name="Picture 4" descr="Cover image">
            <a:extLst>
              <a:ext uri="{FF2B5EF4-FFF2-40B4-BE49-F238E27FC236}">
                <a16:creationId xmlns:a16="http://schemas.microsoft.com/office/drawing/2014/main" id="{B47EE39A-708D-488E-8B06-62B88285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6134100"/>
            <a:ext cx="68865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tips on caring for birds &amp; fish | Absolute Pets">
            <a:extLst>
              <a:ext uri="{FF2B5EF4-FFF2-40B4-BE49-F238E27FC236}">
                <a16:creationId xmlns:a16="http://schemas.microsoft.com/office/drawing/2014/main" id="{104D35A1-0C3B-D164-682F-3EA072DB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134100"/>
            <a:ext cx="7834648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20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EXPERIMENT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0D3B21-C538-4052-89F2-924E06525487}"/>
              </a:ext>
            </a:extLst>
          </p:cNvPr>
          <p:cNvSpPr txBox="1"/>
          <p:nvPr/>
        </p:nvSpPr>
        <p:spPr>
          <a:xfrm>
            <a:off x="2123141" y="2461996"/>
            <a:ext cx="14640859" cy="3224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810" b="1" spc="295" dirty="0">
                <a:solidFill>
                  <a:srgbClr val="231F20"/>
                </a:solidFill>
                <a:latin typeface="DM Sans" panose="020B0604020202020204" charset="0"/>
              </a:rPr>
              <a:t>Setup: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810" dirty="0">
                <a:latin typeface="DM Sans" panose="020B0604020202020204" charset="0"/>
              </a:rPr>
              <a:t>Resnet50.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810" dirty="0">
                <a:latin typeface="DM Sans" panose="020B0604020202020204" charset="0"/>
              </a:rPr>
              <a:t>Pretrained on ImageNet (14M+ Pictures!).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810" dirty="0">
                <a:latin typeface="DM Sans" panose="020B0604020202020204" charset="0"/>
              </a:rPr>
              <a:t>Finetuned to classify only 4 classes (dogs, cats, fish and birds). </a:t>
            </a:r>
            <a:br>
              <a:rPr lang="en-US" sz="4000" dirty="0">
                <a:latin typeface="DM Sans" panose="020B0604020202020204" charset="0"/>
              </a:rPr>
            </a:br>
            <a:endParaRPr lang="en-US" sz="3810" spc="295" dirty="0">
              <a:solidFill>
                <a:srgbClr val="231F20"/>
              </a:solidFill>
              <a:latin typeface="DM Sans" panose="020B0604020202020204" charset="0"/>
            </a:endParaRPr>
          </a:p>
        </p:txBody>
      </p:sp>
      <p:pic>
        <p:nvPicPr>
          <p:cNvPr id="2050" name="Picture 2" descr="https://miro.medium.com/v2/resize:fit:700/0*tH9evuOFqk8F41FG.png">
            <a:extLst>
              <a:ext uri="{FF2B5EF4-FFF2-40B4-BE49-F238E27FC236}">
                <a16:creationId xmlns:a16="http://schemas.microsoft.com/office/drawing/2014/main" id="{FA893E21-A90F-4AF7-B247-844DF37F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600700"/>
            <a:ext cx="12922373" cy="415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9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EXPERIMENT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0D3B21-C538-4052-89F2-924E06525487}"/>
              </a:ext>
            </a:extLst>
          </p:cNvPr>
          <p:cNvSpPr txBox="1"/>
          <p:nvPr/>
        </p:nvSpPr>
        <p:spPr>
          <a:xfrm>
            <a:off x="2123141" y="2461996"/>
            <a:ext cx="14640859" cy="2081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810" b="1" spc="295" dirty="0">
                <a:solidFill>
                  <a:srgbClr val="231F20"/>
                </a:solidFill>
                <a:latin typeface="DM Sans" panose="020B0604020202020204" charset="0"/>
              </a:rPr>
              <a:t>Keep vs Victim images:</a:t>
            </a:r>
          </a:p>
          <a:p>
            <a:pPr fontAlgn="base"/>
            <a:br>
              <a:rPr lang="en-US" sz="4000" dirty="0">
                <a:latin typeface="DM Sans" panose="020B0604020202020204" charset="0"/>
              </a:rPr>
            </a:br>
            <a:endParaRPr lang="en-US" sz="3810" spc="295" dirty="0">
              <a:solidFill>
                <a:srgbClr val="231F20"/>
              </a:solidFill>
              <a:latin typeface="DM Sans" panose="020B0604020202020204" charset="0"/>
            </a:endParaRPr>
          </a:p>
        </p:txBody>
      </p:sp>
      <p:pic>
        <p:nvPicPr>
          <p:cNvPr id="5" name="Picture 2" descr="Most Popular Dog Breeds — America's Favorite Dog Breeds">
            <a:extLst>
              <a:ext uri="{FF2B5EF4-FFF2-40B4-BE49-F238E27FC236}">
                <a16:creationId xmlns:a16="http://schemas.microsoft.com/office/drawing/2014/main" id="{FB63D731-F44C-DE95-D486-0EB312798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EAE3DD"/>
              </a:clrFrom>
              <a:clrTo>
                <a:srgbClr val="EAE3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90900"/>
            <a:ext cx="39624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t | Breeds, Origins, History, Body Types, Senses, Behavior, &amp; Heredity |  Britannica">
            <a:extLst>
              <a:ext uri="{FF2B5EF4-FFF2-40B4-BE49-F238E27FC236}">
                <a16:creationId xmlns:a16="http://schemas.microsoft.com/office/drawing/2014/main" id="{D4CE8AFB-D9D7-884B-2ABC-FF5056E5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58" y="3650705"/>
            <a:ext cx="3683000" cy="232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0 Different Types of Fish Species In World and Their Facts | Styles At Life">
            <a:extLst>
              <a:ext uri="{FF2B5EF4-FFF2-40B4-BE49-F238E27FC236}">
                <a16:creationId xmlns:a16="http://schemas.microsoft.com/office/drawing/2014/main" id="{5977CDCC-1819-DEB3-BCEB-0926606E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087" y="3543300"/>
            <a:ext cx="4337713" cy="253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rsonality Test: Which bird represents You? Discover your traits! - Times  of India">
            <a:extLst>
              <a:ext uri="{FF2B5EF4-FFF2-40B4-BE49-F238E27FC236}">
                <a16:creationId xmlns:a16="http://schemas.microsoft.com/office/drawing/2014/main" id="{E5964A54-C504-EDA5-ABCC-3BE5367C3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0" y="3543301"/>
            <a:ext cx="3810000" cy="23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lack Lab - A Complete Guide to the Black Labrador Retriever">
            <a:extLst>
              <a:ext uri="{FF2B5EF4-FFF2-40B4-BE49-F238E27FC236}">
                <a16:creationId xmlns:a16="http://schemas.microsoft.com/office/drawing/2014/main" id="{6A06B6A8-DD2D-E692-7EA9-18791DB19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277100"/>
            <a:ext cx="19812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g Breeds You Shouldn't Own if You Love Dogs">
            <a:extLst>
              <a:ext uri="{FF2B5EF4-FFF2-40B4-BE49-F238E27FC236}">
                <a16:creationId xmlns:a16="http://schemas.microsoft.com/office/drawing/2014/main" id="{D81A8993-FD1B-E98D-0813-8DE869B1A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4" r="12587"/>
          <a:stretch/>
        </p:blipFill>
        <p:spPr bwMode="auto">
          <a:xfrm>
            <a:off x="2362200" y="7249804"/>
            <a:ext cx="2286000" cy="155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EC0B7AF-B074-3143-1D5E-F5E4A4B4C05D}"/>
              </a:ext>
            </a:extLst>
          </p:cNvPr>
          <p:cNvCxnSpPr>
            <a:stCxn id="5" idx="2"/>
            <a:endCxn id="2060" idx="0"/>
          </p:cNvCxnSpPr>
          <p:nvPr/>
        </p:nvCxnSpPr>
        <p:spPr>
          <a:xfrm flipH="1">
            <a:off x="1219200" y="5924550"/>
            <a:ext cx="1219200" cy="135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5A85E1EA-3CEE-7C77-E290-2A55F65564B9}"/>
              </a:ext>
            </a:extLst>
          </p:cNvPr>
          <p:cNvCxnSpPr>
            <a:cxnSpLocks/>
            <a:stCxn id="5" idx="2"/>
            <a:endCxn id="2062" idx="0"/>
          </p:cNvCxnSpPr>
          <p:nvPr/>
        </p:nvCxnSpPr>
        <p:spPr>
          <a:xfrm>
            <a:off x="2438400" y="5924550"/>
            <a:ext cx="1066800" cy="1325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F2D741A1-C1EE-9ADD-75BF-DC4890FD8D54}"/>
              </a:ext>
            </a:extLst>
          </p:cNvPr>
          <p:cNvSpPr txBox="1"/>
          <p:nvPr/>
        </p:nvSpPr>
        <p:spPr>
          <a:xfrm>
            <a:off x="304800" y="8997434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Victim Images</a:t>
            </a:r>
            <a:endParaRPr lang="he-IL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95695907-1BF0-BE38-D379-F034178BFFBA}"/>
              </a:ext>
            </a:extLst>
          </p:cNvPr>
          <p:cNvSpPr txBox="1"/>
          <p:nvPr/>
        </p:nvSpPr>
        <p:spPr>
          <a:xfrm>
            <a:off x="2514600" y="8997434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Keep Images</a:t>
            </a:r>
            <a:endParaRPr lang="he-IL" dirty="0"/>
          </a:p>
        </p:txBody>
      </p: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60E73B18-CEB8-70C5-27F6-B7B52154B568}"/>
              </a:ext>
            </a:extLst>
          </p:cNvPr>
          <p:cNvCxnSpPr>
            <a:cxnSpLocks/>
            <a:stCxn id="2052" idx="2"/>
          </p:cNvCxnSpPr>
          <p:nvPr/>
        </p:nvCxnSpPr>
        <p:spPr>
          <a:xfrm flipH="1">
            <a:off x="5906358" y="5973456"/>
            <a:ext cx="1155700" cy="133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195A1333-2A85-D0EF-249F-02A295266CFF}"/>
              </a:ext>
            </a:extLst>
          </p:cNvPr>
          <p:cNvCxnSpPr>
            <a:cxnSpLocks/>
            <a:stCxn id="2052" idx="2"/>
          </p:cNvCxnSpPr>
          <p:nvPr/>
        </p:nvCxnSpPr>
        <p:spPr>
          <a:xfrm>
            <a:off x="7062058" y="5973456"/>
            <a:ext cx="1130300" cy="130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50A44DF7-0512-E1B1-8D6C-E8E4D2BB711C}"/>
              </a:ext>
            </a:extLst>
          </p:cNvPr>
          <p:cNvSpPr txBox="1"/>
          <p:nvPr/>
        </p:nvSpPr>
        <p:spPr>
          <a:xfrm>
            <a:off x="4991958" y="8997434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Victim Images</a:t>
            </a:r>
            <a:endParaRPr lang="he-IL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632FEB05-054D-1B6D-B97D-3B20D92799C4}"/>
              </a:ext>
            </a:extLst>
          </p:cNvPr>
          <p:cNvSpPr txBox="1"/>
          <p:nvPr/>
        </p:nvSpPr>
        <p:spPr>
          <a:xfrm>
            <a:off x="7201758" y="8997434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Keep Images</a:t>
            </a:r>
            <a:endParaRPr lang="he-IL" dirty="0"/>
          </a:p>
        </p:txBody>
      </p: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6F1AB2C7-3BB2-743E-24E7-75B82C638E2A}"/>
              </a:ext>
            </a:extLst>
          </p:cNvPr>
          <p:cNvCxnSpPr>
            <a:cxnSpLocks/>
            <a:stCxn id="2054" idx="2"/>
          </p:cNvCxnSpPr>
          <p:nvPr/>
        </p:nvCxnSpPr>
        <p:spPr>
          <a:xfrm flipH="1">
            <a:off x="10363200" y="6080862"/>
            <a:ext cx="1107744" cy="134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13B13EAD-CCA5-52F3-2ADE-A78A46B4E276}"/>
              </a:ext>
            </a:extLst>
          </p:cNvPr>
          <p:cNvCxnSpPr>
            <a:cxnSpLocks/>
            <a:stCxn id="2054" idx="2"/>
            <a:endCxn id="2068" idx="0"/>
          </p:cNvCxnSpPr>
          <p:nvPr/>
        </p:nvCxnSpPr>
        <p:spPr>
          <a:xfrm>
            <a:off x="11470944" y="6080862"/>
            <a:ext cx="1037647" cy="127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2A013068-3C9A-A5BB-1C4F-249A5A552C7F}"/>
              </a:ext>
            </a:extLst>
          </p:cNvPr>
          <p:cNvSpPr txBox="1"/>
          <p:nvPr/>
        </p:nvSpPr>
        <p:spPr>
          <a:xfrm>
            <a:off x="9448800" y="8997434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Victim Images</a:t>
            </a:r>
            <a:endParaRPr lang="he-IL" dirty="0"/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424DDB80-C868-33B1-6873-EB8FADBA8EB9}"/>
              </a:ext>
            </a:extLst>
          </p:cNvPr>
          <p:cNvSpPr txBox="1"/>
          <p:nvPr/>
        </p:nvSpPr>
        <p:spPr>
          <a:xfrm>
            <a:off x="11658600" y="8997434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Keep Images</a:t>
            </a:r>
            <a:endParaRPr lang="he-IL" dirty="0"/>
          </a:p>
        </p:txBody>
      </p: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694947E5-4F06-379C-6DBB-A198EFBF01FC}"/>
              </a:ext>
            </a:extLst>
          </p:cNvPr>
          <p:cNvCxnSpPr>
            <a:cxnSpLocks/>
            <a:stCxn id="2056" idx="2"/>
          </p:cNvCxnSpPr>
          <p:nvPr/>
        </p:nvCxnSpPr>
        <p:spPr>
          <a:xfrm flipH="1">
            <a:off x="14859000" y="5931269"/>
            <a:ext cx="1219200" cy="14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EBF7B007-C57D-C474-C640-0A5D31B33E26}"/>
              </a:ext>
            </a:extLst>
          </p:cNvPr>
          <p:cNvCxnSpPr>
            <a:cxnSpLocks/>
            <a:stCxn id="2056" idx="2"/>
          </p:cNvCxnSpPr>
          <p:nvPr/>
        </p:nvCxnSpPr>
        <p:spPr>
          <a:xfrm>
            <a:off x="16078200" y="5931269"/>
            <a:ext cx="1066800" cy="14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B09ADEE7-F3B3-DF1C-78BD-B8B32C4A1616}"/>
              </a:ext>
            </a:extLst>
          </p:cNvPr>
          <p:cNvSpPr txBox="1"/>
          <p:nvPr/>
        </p:nvSpPr>
        <p:spPr>
          <a:xfrm>
            <a:off x="13944600" y="8980796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Victim Images</a:t>
            </a:r>
            <a:endParaRPr lang="he-IL" dirty="0"/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9C4A5621-2F9E-BC3E-6AB2-B8F25F27D964}"/>
              </a:ext>
            </a:extLst>
          </p:cNvPr>
          <p:cNvSpPr txBox="1"/>
          <p:nvPr/>
        </p:nvSpPr>
        <p:spPr>
          <a:xfrm>
            <a:off x="16306800" y="8997434"/>
            <a:ext cx="1752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Keep Images</a:t>
            </a:r>
            <a:endParaRPr lang="he-IL" dirty="0"/>
          </a:p>
        </p:txBody>
      </p:sp>
      <p:pic>
        <p:nvPicPr>
          <p:cNvPr id="2064" name="Picture 16" descr="7 Fascinating Facts About Black Cats You Probably Didn't Know - Cats.com">
            <a:extLst>
              <a:ext uri="{FF2B5EF4-FFF2-40B4-BE49-F238E27FC236}">
                <a16:creationId xmlns:a16="http://schemas.microsoft.com/office/drawing/2014/main" id="{70917517-FE4A-CC08-D033-2DE8C10E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C9D0D8"/>
              </a:clrFrom>
              <a:clrTo>
                <a:srgbClr val="C9D0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558" y="7429500"/>
            <a:ext cx="20574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Judgmental cat photos causing litter of commotion online">
            <a:extLst>
              <a:ext uri="{FF2B5EF4-FFF2-40B4-BE49-F238E27FC236}">
                <a16:creationId xmlns:a16="http://schemas.microsoft.com/office/drawing/2014/main" id="{E43ACCEA-3703-735C-0991-DEF5073E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58" y="7429501"/>
            <a:ext cx="213274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frican Mix Fish III (16 CMS To 20 CMS) 2 Kg - Atlantic Shrimpers Limited">
            <a:extLst>
              <a:ext uri="{FF2B5EF4-FFF2-40B4-BE49-F238E27FC236}">
                <a16:creationId xmlns:a16="http://schemas.microsoft.com/office/drawing/2014/main" id="{1389A84F-2E85-1CDC-C8CD-F0D18B02E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7353300"/>
            <a:ext cx="2309582" cy="154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תמונה 54">
            <a:extLst>
              <a:ext uri="{FF2B5EF4-FFF2-40B4-BE49-F238E27FC236}">
                <a16:creationId xmlns:a16="http://schemas.microsoft.com/office/drawing/2014/main" id="{202574FB-CC41-A477-8246-DD0B78338A8A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2600" y="7505700"/>
            <a:ext cx="1981200" cy="1371600"/>
          </a:xfrm>
          <a:prstGeom prst="rect">
            <a:avLst/>
          </a:prstGeom>
        </p:spPr>
      </p:pic>
      <p:pic>
        <p:nvPicPr>
          <p:cNvPr id="2074" name="Picture 26" descr="Types Of Yellow Birds: 12 Varieties Of Bright-Hued Cuties">
            <a:extLst>
              <a:ext uri="{FF2B5EF4-FFF2-40B4-BE49-F238E27FC236}">
                <a16:creationId xmlns:a16="http://schemas.microsoft.com/office/drawing/2014/main" id="{CE2C7592-11D4-EAA8-F951-6FFFA4D3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0" y="7429500"/>
            <a:ext cx="18161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Texas Birds - The Ultimate Guide for Beginning Birders! - Native Backyards">
            <a:extLst>
              <a:ext uri="{FF2B5EF4-FFF2-40B4-BE49-F238E27FC236}">
                <a16:creationId xmlns:a16="http://schemas.microsoft.com/office/drawing/2014/main" id="{37847132-CCC0-76FE-1135-B32FD18A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600" y="7429500"/>
            <a:ext cx="18923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מלבן: פינות מעוגלות 2050">
            <a:extLst>
              <a:ext uri="{FF2B5EF4-FFF2-40B4-BE49-F238E27FC236}">
                <a16:creationId xmlns:a16="http://schemas.microsoft.com/office/drawing/2014/main" id="{45FF10A9-DC05-72DB-33D3-9BBE407B42E0}"/>
              </a:ext>
            </a:extLst>
          </p:cNvPr>
          <p:cNvSpPr/>
          <p:nvPr/>
        </p:nvSpPr>
        <p:spPr>
          <a:xfrm>
            <a:off x="152400" y="3390900"/>
            <a:ext cx="4572000" cy="609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3" name="מלבן: פינות מעוגלות 2052">
            <a:extLst>
              <a:ext uri="{FF2B5EF4-FFF2-40B4-BE49-F238E27FC236}">
                <a16:creationId xmlns:a16="http://schemas.microsoft.com/office/drawing/2014/main" id="{E686B3F3-5C67-80A4-98F5-0B2D3DD3BD66}"/>
              </a:ext>
            </a:extLst>
          </p:cNvPr>
          <p:cNvSpPr/>
          <p:nvPr/>
        </p:nvSpPr>
        <p:spPr>
          <a:xfrm>
            <a:off x="4800600" y="3390900"/>
            <a:ext cx="4419600" cy="609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5" name="מלבן: פינות מעוגלות 2054">
            <a:extLst>
              <a:ext uri="{FF2B5EF4-FFF2-40B4-BE49-F238E27FC236}">
                <a16:creationId xmlns:a16="http://schemas.microsoft.com/office/drawing/2014/main" id="{3B1BBFCB-2450-C1E9-A6DC-DDE490586DB8}"/>
              </a:ext>
            </a:extLst>
          </p:cNvPr>
          <p:cNvSpPr/>
          <p:nvPr/>
        </p:nvSpPr>
        <p:spPr>
          <a:xfrm>
            <a:off x="9296400" y="3390900"/>
            <a:ext cx="4419600" cy="609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7" name="מלבן: פינות מעוגלות 2056">
            <a:extLst>
              <a:ext uri="{FF2B5EF4-FFF2-40B4-BE49-F238E27FC236}">
                <a16:creationId xmlns:a16="http://schemas.microsoft.com/office/drawing/2014/main" id="{C1204AAA-DD04-74BB-05E0-48D1D64367D1}"/>
              </a:ext>
            </a:extLst>
          </p:cNvPr>
          <p:cNvSpPr/>
          <p:nvPr/>
        </p:nvSpPr>
        <p:spPr>
          <a:xfrm>
            <a:off x="13792200" y="3413078"/>
            <a:ext cx="4419600" cy="609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50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pic>
        <p:nvPicPr>
          <p:cNvPr id="7" name="תמונה 6" descr="תמונה שמכילה טקסט, צילום מסך, עריכה, קולאז’&#10;&#10;התיאור נוצר באופן אוטומטי">
            <a:extLst>
              <a:ext uri="{FF2B5EF4-FFF2-40B4-BE49-F238E27FC236}">
                <a16:creationId xmlns:a16="http://schemas.microsoft.com/office/drawing/2014/main" id="{931AF5FA-AE2E-DAEF-E47E-69D802EFE4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43101"/>
            <a:ext cx="8478271" cy="8001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30EF62-1142-B564-C1B7-6A31355767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0" y="1968690"/>
            <a:ext cx="8458200" cy="591801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23E0A68-A32D-0CA7-27E4-BD9D42435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7886700"/>
            <a:ext cx="8458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83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332F4AE2-3595-BE93-EC2A-E865F5796B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1943100"/>
            <a:ext cx="8458200" cy="8001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FF118A1-1B99-A58A-272B-E18ABB8CD4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0" y="1943100"/>
            <a:ext cx="84582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6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RESULTS – Targeted Setting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565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04408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RESULTS – Untargeted Setting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565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D56EF41-8070-C1EF-2B4F-77CF8420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518018"/>
            <a:ext cx="8938910" cy="66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44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43A39F9-C692-4335-AF0D-96CD249272B4}"/>
              </a:ext>
            </a:extLst>
          </p:cNvPr>
          <p:cNvSpPr txBox="1"/>
          <p:nvPr/>
        </p:nvSpPr>
        <p:spPr>
          <a:xfrm>
            <a:off x="3924300" y="4817427"/>
            <a:ext cx="10439400" cy="903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8000" spc="489" dirty="0">
                <a:latin typeface="Oswald Bold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772188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0D3B21-C538-4052-89F2-924E06525487}"/>
              </a:ext>
            </a:extLst>
          </p:cNvPr>
          <p:cNvSpPr txBox="1"/>
          <p:nvPr/>
        </p:nvSpPr>
        <p:spPr>
          <a:xfrm>
            <a:off x="2123141" y="2461996"/>
            <a:ext cx="12516129" cy="444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810" b="1" spc="295" dirty="0">
                <a:solidFill>
                  <a:srgbClr val="231F20"/>
                </a:solidFill>
                <a:latin typeface="DM Sans" panose="020B0604020202020204" charset="0"/>
              </a:rPr>
              <a:t>Effectiveness: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latin typeface="DM Sans" panose="020B0604020202020204" charset="0"/>
              </a:rPr>
              <a:t>Bla</a:t>
            </a:r>
            <a:r>
              <a:rPr lang="en-US" sz="4000" dirty="0">
                <a:latin typeface="DM Sans" panose="020B0604020202020204" charset="0"/>
              </a:rPr>
              <a:t> </a:t>
            </a:r>
            <a:r>
              <a:rPr lang="en-US" sz="4000" dirty="0" err="1">
                <a:latin typeface="DM Sans" panose="020B0604020202020204" charset="0"/>
              </a:rPr>
              <a:t>bla</a:t>
            </a:r>
            <a:r>
              <a:rPr lang="en-US" sz="4000" dirty="0">
                <a:latin typeface="DM Sans" panose="020B0604020202020204" charset="0"/>
              </a:rPr>
              <a:t> </a:t>
            </a:r>
            <a:r>
              <a:rPr lang="en-US" sz="4000" dirty="0" err="1">
                <a:latin typeface="DM Sans" panose="020B0604020202020204" charset="0"/>
              </a:rPr>
              <a:t>bla</a:t>
            </a:r>
            <a:endParaRPr lang="en-US" sz="4000" dirty="0">
              <a:latin typeface="DM Sans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DM Sans" panose="020B0604020202020204" charset="0"/>
              </a:rPr>
              <a:t>Limitations: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latin typeface="DM Sans" panose="020B0604020202020204" charset="0"/>
              </a:rPr>
              <a:t>Bla</a:t>
            </a:r>
            <a:r>
              <a:rPr lang="en-US" sz="4000" dirty="0">
                <a:latin typeface="DM Sans" panose="020B0604020202020204" charset="0"/>
              </a:rPr>
              <a:t> </a:t>
            </a:r>
            <a:r>
              <a:rPr lang="en-US" sz="4000" dirty="0" err="1">
                <a:latin typeface="DM Sans" panose="020B0604020202020204" charset="0"/>
              </a:rPr>
              <a:t>bla</a:t>
            </a:r>
            <a:r>
              <a:rPr lang="en-US" sz="4000" dirty="0">
                <a:latin typeface="DM Sans" panose="020B0604020202020204" charset="0"/>
              </a:rPr>
              <a:t> </a:t>
            </a:r>
            <a:r>
              <a:rPr lang="en-US" sz="4000" dirty="0" err="1">
                <a:latin typeface="DM Sans" panose="020B0604020202020204" charset="0"/>
              </a:rPr>
              <a:t>bla</a:t>
            </a:r>
            <a:br>
              <a:rPr lang="en-US" sz="4000" dirty="0">
                <a:latin typeface="DM Sans" panose="020B0604020202020204" charset="0"/>
              </a:rPr>
            </a:br>
            <a:endParaRPr lang="en-US" sz="3810" spc="295" dirty="0">
              <a:solidFill>
                <a:srgbClr val="231F20"/>
              </a:solidFill>
              <a:latin typeface="DM Sans" panose="020B060402020202020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F39D1875-7C5E-2D7C-6963-E14DD408245E}"/>
              </a:ext>
            </a:extLst>
          </p:cNvPr>
          <p:cNvSpPr/>
          <p:nvPr/>
        </p:nvSpPr>
        <p:spPr>
          <a:xfrm>
            <a:off x="12801600" y="495300"/>
            <a:ext cx="4267200" cy="2057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צריך להשלים</a:t>
            </a:r>
          </a:p>
        </p:txBody>
      </p:sp>
    </p:spTree>
    <p:extLst>
      <p:ext uri="{BB962C8B-B14F-4D97-AF65-F5344CB8AC3E}">
        <p14:creationId xmlns:p14="http://schemas.microsoft.com/office/powerpoint/2010/main" val="1569121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0D3B21-C538-4052-89F2-924E06525487}"/>
              </a:ext>
            </a:extLst>
          </p:cNvPr>
          <p:cNvSpPr txBox="1"/>
          <p:nvPr/>
        </p:nvSpPr>
        <p:spPr>
          <a:xfrm>
            <a:off x="2123141" y="2461996"/>
            <a:ext cx="7020859" cy="537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810" b="1" spc="295" dirty="0">
                <a:solidFill>
                  <a:srgbClr val="231F20"/>
                </a:solidFill>
                <a:latin typeface="DM Sans" panose="020B0604020202020204" charset="0"/>
              </a:rPr>
              <a:t>Use Cases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DM Sans" panose="020B0604020202020204" charset="0"/>
              </a:rPr>
              <a:t>Infiltrate a system, while avoiding detection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DM Sans" panose="020B0604020202020204" charset="0"/>
              </a:rPr>
              <a:t>Target a specific person or entity</a:t>
            </a:r>
            <a:br>
              <a:rPr lang="en-US" sz="4000" dirty="0">
                <a:latin typeface="DM Sans" panose="020B0604020202020204" charset="0"/>
              </a:rPr>
            </a:br>
            <a:endParaRPr lang="en-US" sz="3810" spc="295" dirty="0">
              <a:solidFill>
                <a:srgbClr val="231F20"/>
              </a:solidFill>
              <a:latin typeface="DM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97874-A590-4A20-817D-48B8177CE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494" y="1364682"/>
            <a:ext cx="781050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887923">
            <a:off x="-8870602" y="-898655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-10580377">
            <a:off x="12754886" y="4232096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1483034" y="4581978"/>
            <a:ext cx="3145217" cy="3434885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70322" y="3416489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38711" y="4581978"/>
            <a:ext cx="3145217" cy="3434885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825999" y="3416489"/>
            <a:ext cx="2706695" cy="2696122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90096" y="4644832"/>
            <a:ext cx="3145217" cy="3434885"/>
            <a:chOff x="0" y="0"/>
            <a:chExt cx="862412" cy="941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777384" y="3479343"/>
            <a:ext cx="2706695" cy="2696122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83034" y="8016863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2"/>
                </a:lnTo>
                <a:lnTo>
                  <a:pt x="0" y="33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>
            <a:off x="5638711" y="8016863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2"/>
                </a:lnTo>
                <a:lnTo>
                  <a:pt x="0" y="33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Freeform 25"/>
          <p:cNvSpPr/>
          <p:nvPr/>
        </p:nvSpPr>
        <p:spPr>
          <a:xfrm>
            <a:off x="9590096" y="8079717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6" name="Freeform 26"/>
          <p:cNvSpPr/>
          <p:nvPr/>
        </p:nvSpPr>
        <p:spPr>
          <a:xfrm>
            <a:off x="13411647" y="7812597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7" name="Group 27"/>
          <p:cNvGrpSpPr/>
          <p:nvPr/>
        </p:nvGrpSpPr>
        <p:grpSpPr>
          <a:xfrm>
            <a:off x="13325677" y="4644832"/>
            <a:ext cx="3145217" cy="3434885"/>
            <a:chOff x="0" y="0"/>
            <a:chExt cx="862412" cy="941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544938" y="3603299"/>
            <a:ext cx="2706695" cy="2696122"/>
            <a:chOff x="0" y="0"/>
            <a:chExt cx="6502400" cy="6477000"/>
          </a:xfrm>
        </p:grpSpPr>
        <p:sp>
          <p:nvSpPr>
            <p:cNvPr id="31" name="Freeform 3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r="223"/>
              </a:stretch>
            </a:blipFill>
          </p:spPr>
          <p:txBody>
            <a:bodyPr/>
            <a:lstStyle/>
            <a:p>
              <a:endParaRPr lang="he-I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3325677" y="8079717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4" name="TextBox 34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27103" y="6664687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Idan</a:t>
            </a: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Yankelev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072356" y="6664687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Yarin</a:t>
            </a: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</a:t>
            </a: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Yerushalmi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158091" y="6727541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Amit 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Baras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877266" y="6498147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Yonatan Amaru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DISCUSSION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0D3B21-C538-4052-89F2-924E06525487}"/>
              </a:ext>
            </a:extLst>
          </p:cNvPr>
          <p:cNvSpPr txBox="1"/>
          <p:nvPr/>
        </p:nvSpPr>
        <p:spPr>
          <a:xfrm>
            <a:off x="2123141" y="2461996"/>
            <a:ext cx="15174259" cy="5240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810" b="1" spc="295" dirty="0">
                <a:solidFill>
                  <a:srgbClr val="231F20"/>
                </a:solidFill>
                <a:latin typeface="DM Sans" panose="020B0604020202020204" charset="0"/>
              </a:rPr>
              <a:t>Future Work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10" spc="295" dirty="0">
                <a:solidFill>
                  <a:srgbClr val="231F20"/>
                </a:solidFill>
                <a:latin typeface="DM Sans" panose="020B0604020202020204" charset="0"/>
              </a:rPr>
              <a:t>Try different loss techniques and combinations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10" spc="295" dirty="0">
                <a:solidFill>
                  <a:srgbClr val="231F20"/>
                </a:solidFill>
                <a:latin typeface="DM Sans" panose="020B0604020202020204" charset="0"/>
              </a:rPr>
              <a:t>Test on different base models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10" spc="295" dirty="0">
                <a:solidFill>
                  <a:srgbClr val="231F20"/>
                </a:solidFill>
                <a:latin typeface="DM Sans" panose="020B0604020202020204" charset="0"/>
              </a:rPr>
              <a:t>Show potential on a real world use case</a:t>
            </a:r>
          </a:p>
          <a:p>
            <a:pPr>
              <a:lnSpc>
                <a:spcPct val="150000"/>
              </a:lnSpc>
            </a:pPr>
            <a:br>
              <a:rPr lang="en-US" sz="4000" dirty="0">
                <a:latin typeface="DM Sans" panose="020B0604020202020204" charset="0"/>
              </a:rPr>
            </a:br>
            <a:endParaRPr lang="en-US" sz="3810" spc="295" dirty="0">
              <a:solidFill>
                <a:srgbClr val="231F20"/>
              </a:solidFill>
              <a:latin typeface="DM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43A39F9-C692-4335-AF0D-96CD249272B4}"/>
              </a:ext>
            </a:extLst>
          </p:cNvPr>
          <p:cNvSpPr txBox="1"/>
          <p:nvPr/>
        </p:nvSpPr>
        <p:spPr>
          <a:xfrm>
            <a:off x="3924300" y="4817427"/>
            <a:ext cx="10439400" cy="903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8000" spc="489" dirty="0">
                <a:latin typeface="Oswald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8058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142191" y="3095909"/>
            <a:ext cx="12516129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4"/>
              </a:lnSpc>
            </a:pPr>
            <a:endParaRPr lang="en-US" sz="3810" spc="295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43A39F9-C692-4335-AF0D-96CD249272B4}"/>
              </a:ext>
            </a:extLst>
          </p:cNvPr>
          <p:cNvSpPr txBox="1"/>
          <p:nvPr/>
        </p:nvSpPr>
        <p:spPr>
          <a:xfrm>
            <a:off x="3924300" y="4817427"/>
            <a:ext cx="10439400" cy="903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</a:pPr>
            <a:r>
              <a:rPr lang="en-US" sz="8000" spc="489" dirty="0">
                <a:latin typeface="Oswald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3174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142191" y="974330"/>
            <a:ext cx="7285264" cy="75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200" spc="489" dirty="0">
                <a:solidFill>
                  <a:srgbClr val="A6A6A6"/>
                </a:solidFill>
                <a:latin typeface="Oswald Bold"/>
              </a:rPr>
              <a:t>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2191" y="2476500"/>
            <a:ext cx="10674528" cy="173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8"/>
              </a:lnSpc>
            </a:pPr>
            <a:r>
              <a:rPr lang="en-US" sz="3810" spc="373" dirty="0">
                <a:solidFill>
                  <a:srgbClr val="231F20"/>
                </a:solidFill>
                <a:latin typeface="DM Sans Bold"/>
              </a:rPr>
              <a:t>Object Classification</a:t>
            </a:r>
          </a:p>
          <a:p>
            <a:pPr algn="l">
              <a:lnSpc>
                <a:spcPts val="4154"/>
              </a:lnSpc>
            </a:pPr>
            <a:r>
              <a:rPr lang="en-US" sz="3010" spc="295" dirty="0">
                <a:solidFill>
                  <a:srgbClr val="231F20"/>
                </a:solidFill>
                <a:latin typeface="DM Sans"/>
              </a:rPr>
              <a:t>Computer vision technique for classifying instances of objects in images or videos.</a:t>
            </a:r>
          </a:p>
        </p:txBody>
      </p:sp>
      <p:sp>
        <p:nvSpPr>
          <p:cNvPr id="6" name="Freeform 3"/>
          <p:cNvSpPr/>
          <p:nvPr/>
        </p:nvSpPr>
        <p:spPr>
          <a:xfrm>
            <a:off x="4419600" y="4914900"/>
            <a:ext cx="9836974" cy="3413049"/>
          </a:xfrm>
          <a:custGeom>
            <a:avLst/>
            <a:gdLst/>
            <a:ahLst/>
            <a:cxnLst/>
            <a:rect l="l" t="t" r="r" b="b"/>
            <a:pathLst>
              <a:path w="9836974" h="3413049">
                <a:moveTo>
                  <a:pt x="0" y="0"/>
                </a:moveTo>
                <a:lnTo>
                  <a:pt x="9836973" y="0"/>
                </a:lnTo>
                <a:lnTo>
                  <a:pt x="9836973" y="3413049"/>
                </a:lnTo>
                <a:lnTo>
                  <a:pt x="0" y="3413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2895600" y="5143500"/>
            <a:ext cx="12419921" cy="3228977"/>
          </a:xfrm>
          <a:custGeom>
            <a:avLst/>
            <a:gdLst/>
            <a:ahLst/>
            <a:cxnLst/>
            <a:rect l="l" t="t" r="r" b="b"/>
            <a:pathLst>
              <a:path w="12419921" h="3228977">
                <a:moveTo>
                  <a:pt x="0" y="0"/>
                </a:moveTo>
                <a:lnTo>
                  <a:pt x="12419922" y="0"/>
                </a:lnTo>
                <a:lnTo>
                  <a:pt x="12419922" y="3228977"/>
                </a:lnTo>
                <a:lnTo>
                  <a:pt x="0" y="322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142191" y="974330"/>
            <a:ext cx="7285264" cy="75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200" spc="489" dirty="0">
                <a:solidFill>
                  <a:srgbClr val="A6A6A6"/>
                </a:solidFill>
                <a:latin typeface="Oswald Bold"/>
              </a:rPr>
              <a:t>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2191" y="2513894"/>
            <a:ext cx="11269009" cy="2227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8"/>
              </a:lnSpc>
            </a:pPr>
            <a:r>
              <a:rPr lang="en-US" sz="3810" spc="373" dirty="0">
                <a:solidFill>
                  <a:srgbClr val="231F20"/>
                </a:solidFill>
                <a:latin typeface="DM Sans Bold"/>
              </a:rPr>
              <a:t>Adversarial Perturbation Attack</a:t>
            </a:r>
          </a:p>
          <a:p>
            <a:pPr algn="just">
              <a:lnSpc>
                <a:spcPts val="4140"/>
              </a:lnSpc>
            </a:pPr>
            <a:r>
              <a:rPr lang="en-US" sz="3000" spc="294" dirty="0">
                <a:solidFill>
                  <a:srgbClr val="231F20"/>
                </a:solidFill>
                <a:latin typeface="DM Sans"/>
              </a:rPr>
              <a:t>Intentionally adding subtle noise to the input data to manipulate the model.</a:t>
            </a:r>
          </a:p>
          <a:p>
            <a:pPr algn="just">
              <a:lnSpc>
                <a:spcPts val="4154"/>
              </a:lnSpc>
            </a:pPr>
            <a:endParaRPr lang="en-US" sz="3000" spc="294" dirty="0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8250055" y="5522915"/>
            <a:ext cx="8862143" cy="2304013"/>
          </a:xfrm>
          <a:custGeom>
            <a:avLst/>
            <a:gdLst/>
            <a:ahLst/>
            <a:cxnLst/>
            <a:rect l="l" t="t" r="r" b="b"/>
            <a:pathLst>
              <a:path w="8862143" h="2304013">
                <a:moveTo>
                  <a:pt x="0" y="0"/>
                </a:moveTo>
                <a:lnTo>
                  <a:pt x="8862143" y="0"/>
                </a:lnTo>
                <a:lnTo>
                  <a:pt x="8862143" y="2304012"/>
                </a:lnTo>
                <a:lnTo>
                  <a:pt x="0" y="2304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8250055" y="7826927"/>
            <a:ext cx="8862143" cy="2269573"/>
          </a:xfrm>
          <a:custGeom>
            <a:avLst/>
            <a:gdLst/>
            <a:ahLst/>
            <a:cxnLst/>
            <a:rect l="l" t="t" r="r" b="b"/>
            <a:pathLst>
              <a:path w="8862143" h="2269573">
                <a:moveTo>
                  <a:pt x="0" y="0"/>
                </a:moveTo>
                <a:lnTo>
                  <a:pt x="8862143" y="0"/>
                </a:lnTo>
                <a:lnTo>
                  <a:pt x="8862143" y="2269574"/>
                </a:lnTo>
                <a:lnTo>
                  <a:pt x="0" y="2269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1450764" y="6262038"/>
            <a:ext cx="6589609" cy="825766"/>
          </a:xfrm>
          <a:custGeom>
            <a:avLst/>
            <a:gdLst/>
            <a:ahLst/>
            <a:cxnLst/>
            <a:rect l="l" t="t" r="r" b="b"/>
            <a:pathLst>
              <a:path w="6589609" h="825766">
                <a:moveTo>
                  <a:pt x="0" y="0"/>
                </a:moveTo>
                <a:lnTo>
                  <a:pt x="6589609" y="0"/>
                </a:lnTo>
                <a:lnTo>
                  <a:pt x="6589609" y="825766"/>
                </a:lnTo>
                <a:lnTo>
                  <a:pt x="0" y="825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450764" y="8430829"/>
            <a:ext cx="6589609" cy="809896"/>
          </a:xfrm>
          <a:custGeom>
            <a:avLst/>
            <a:gdLst/>
            <a:ahLst/>
            <a:cxnLst/>
            <a:rect l="l" t="t" r="r" b="b"/>
            <a:pathLst>
              <a:path w="6589609" h="809896">
                <a:moveTo>
                  <a:pt x="0" y="0"/>
                </a:moveTo>
                <a:lnTo>
                  <a:pt x="6589609" y="0"/>
                </a:lnTo>
                <a:lnTo>
                  <a:pt x="6589609" y="809896"/>
                </a:lnTo>
                <a:lnTo>
                  <a:pt x="0" y="809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2142191" y="974330"/>
            <a:ext cx="7285264" cy="77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200" spc="489" dirty="0">
                <a:solidFill>
                  <a:srgbClr val="A6A6A6"/>
                </a:solidFill>
                <a:latin typeface="Oswald Bold"/>
              </a:rPr>
              <a:t>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42191" y="2410694"/>
            <a:ext cx="15536209" cy="3338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8"/>
              </a:lnSpc>
            </a:pPr>
            <a:r>
              <a:rPr lang="en-US" sz="3810" spc="373" dirty="0">
                <a:solidFill>
                  <a:srgbClr val="231F20"/>
                </a:solidFill>
                <a:latin typeface="DM Sans Bold"/>
              </a:rPr>
              <a:t>Adversarial Attack Settings</a:t>
            </a:r>
          </a:p>
          <a:p>
            <a:pPr>
              <a:lnSpc>
                <a:spcPts val="5258"/>
              </a:lnSpc>
            </a:pPr>
            <a:r>
              <a:rPr lang="en-US" sz="3000" spc="373" dirty="0">
                <a:solidFill>
                  <a:srgbClr val="231F20"/>
                </a:solidFill>
                <a:latin typeface="DM Sans"/>
              </a:rPr>
              <a:t>In </a:t>
            </a:r>
            <a:r>
              <a:rPr lang="en-GB" sz="3000" spc="373" dirty="0">
                <a:solidFill>
                  <a:srgbClr val="231F20"/>
                </a:solidFill>
                <a:latin typeface="DM Sans"/>
              </a:rPr>
              <a:t>a targeted setting, the attack aims to manipulate the model to predict a </a:t>
            </a:r>
            <a:r>
              <a:rPr lang="en-US" sz="3000" spc="294" dirty="0">
                <a:solidFill>
                  <a:srgbClr val="231F20"/>
                </a:solidFill>
                <a:latin typeface="DM Sans"/>
              </a:rPr>
              <a:t>specific target.</a:t>
            </a:r>
          </a:p>
          <a:p>
            <a:pPr>
              <a:lnSpc>
                <a:spcPts val="5258"/>
              </a:lnSpc>
            </a:pPr>
            <a:r>
              <a:rPr lang="en-US" sz="3000" spc="373" dirty="0">
                <a:solidFill>
                  <a:srgbClr val="231F20"/>
                </a:solidFill>
                <a:latin typeface="DM Sans"/>
              </a:rPr>
              <a:t>In an untargeted setting, the attack aims to </a:t>
            </a:r>
            <a:r>
              <a:rPr lang="en-US" sz="3000" spc="294" dirty="0">
                <a:solidFill>
                  <a:srgbClr val="231F20"/>
                </a:solidFill>
                <a:latin typeface="DM Sans"/>
              </a:rPr>
              <a:t>harm the overall model’s performance.</a:t>
            </a:r>
            <a:endParaRPr lang="en-US" sz="3810" spc="373" dirty="0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142191" y="974330"/>
            <a:ext cx="7285264" cy="75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200" spc="489" dirty="0">
                <a:solidFill>
                  <a:srgbClr val="A6A6A6"/>
                </a:solidFill>
                <a:latin typeface="Oswald Bold"/>
              </a:rPr>
              <a:t>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2191" y="2513894"/>
            <a:ext cx="12107209" cy="1719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58"/>
              </a:lnSpc>
            </a:pPr>
            <a:r>
              <a:rPr lang="en-US" sz="3810" spc="373" dirty="0">
                <a:solidFill>
                  <a:srgbClr val="231F20"/>
                </a:solidFill>
                <a:latin typeface="DM Sans Bold"/>
              </a:rPr>
              <a:t>Universal Adversarial Perturbation Attack</a:t>
            </a:r>
          </a:p>
          <a:p>
            <a:pPr algn="just">
              <a:lnSpc>
                <a:spcPts val="4140"/>
              </a:lnSpc>
            </a:pPr>
            <a:r>
              <a:rPr lang="en-US" sz="3000" spc="294" dirty="0">
                <a:solidFill>
                  <a:srgbClr val="231F20"/>
                </a:solidFill>
                <a:latin typeface="DM Sans"/>
              </a:rPr>
              <a:t>An adversarial perturbation that affects a set of images. </a:t>
            </a:r>
          </a:p>
          <a:p>
            <a:pPr algn="just">
              <a:lnSpc>
                <a:spcPts val="4154"/>
              </a:lnSpc>
            </a:pPr>
            <a:endParaRPr lang="en-US" sz="3000" spc="294" dirty="0">
              <a:solidFill>
                <a:srgbClr val="231F20"/>
              </a:solidFill>
              <a:latin typeface="DM Sans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54363F4-38A2-9558-E233-166642ACDB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9600" y="3848100"/>
            <a:ext cx="9040487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4196591" y="5599223"/>
            <a:ext cx="10461729" cy="3779300"/>
          </a:xfrm>
          <a:custGeom>
            <a:avLst/>
            <a:gdLst/>
            <a:ahLst/>
            <a:cxnLst/>
            <a:rect l="l" t="t" r="r" b="b"/>
            <a:pathLst>
              <a:path w="10461729" h="3779300">
                <a:moveTo>
                  <a:pt x="0" y="0"/>
                </a:moveTo>
                <a:lnTo>
                  <a:pt x="10461729" y="0"/>
                </a:lnTo>
                <a:lnTo>
                  <a:pt x="10461729" y="3779299"/>
                </a:lnTo>
                <a:lnTo>
                  <a:pt x="0" y="3779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2142191" y="974330"/>
            <a:ext cx="7285264" cy="7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9"/>
              </a:lnSpc>
            </a:pPr>
            <a:r>
              <a:rPr lang="en-US" sz="3500" spc="489" dirty="0">
                <a:solidFill>
                  <a:srgbClr val="A6A6A6"/>
                </a:solidFill>
                <a:latin typeface="Oswald Bold"/>
              </a:rPr>
              <a:t>RESEARCH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2244" y="2786860"/>
            <a:ext cx="12772956" cy="258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58"/>
              </a:lnSpc>
            </a:pPr>
            <a:r>
              <a:rPr lang="en-US" sz="3810" spc="373" dirty="0">
                <a:solidFill>
                  <a:srgbClr val="231F20"/>
                </a:solidFill>
                <a:latin typeface="DM Sans"/>
              </a:rPr>
              <a:t>Can an adversarial perturbation affect specific images within a class without affecting the other images in the class? </a:t>
            </a:r>
          </a:p>
          <a:p>
            <a:pPr>
              <a:lnSpc>
                <a:spcPts val="4154"/>
              </a:lnSpc>
            </a:pPr>
            <a:endParaRPr lang="en-US" sz="3810" spc="373" dirty="0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541</Words>
  <Application>Microsoft Office PowerPoint</Application>
  <PresentationFormat>מותאם אישית</PresentationFormat>
  <Paragraphs>160</Paragraphs>
  <Slides>31</Slides>
  <Notes>20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31</vt:i4>
      </vt:variant>
    </vt:vector>
  </HeadingPairs>
  <TitlesOfParts>
    <vt:vector size="39" baseType="lpstr">
      <vt:lpstr>Oswald Bold</vt:lpstr>
      <vt:lpstr>Arial</vt:lpstr>
      <vt:lpstr>Cambria Math</vt:lpstr>
      <vt:lpstr>Montserrat Classic Bold</vt:lpstr>
      <vt:lpstr>DM Sans</vt:lpstr>
      <vt:lpstr>Calibri</vt:lpstr>
      <vt:lpstr>DM Sans Bold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Administrator</dc:creator>
  <cp:lastModifiedBy>Idan Yankelev</cp:lastModifiedBy>
  <cp:revision>27</cp:revision>
  <dcterms:created xsi:type="dcterms:W3CDTF">2006-08-16T00:00:00Z</dcterms:created>
  <dcterms:modified xsi:type="dcterms:W3CDTF">2024-03-12T11:40:07Z</dcterms:modified>
  <dc:identifier>DAF-7B8jPu8</dc:identifier>
</cp:coreProperties>
</file>